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 id="2147483677" r:id="rId5"/>
  </p:sldMasterIdLst>
  <p:notesMasterIdLst>
    <p:notesMasterId r:id="rId38"/>
  </p:notesMasterIdLst>
  <p:handoutMasterIdLst>
    <p:handoutMasterId r:id="rId39"/>
  </p:handoutMasterIdLst>
  <p:sldIdLst>
    <p:sldId id="258" r:id="rId6"/>
    <p:sldId id="276" r:id="rId7"/>
    <p:sldId id="311" r:id="rId8"/>
    <p:sldId id="322" r:id="rId9"/>
    <p:sldId id="325" r:id="rId10"/>
    <p:sldId id="326" r:id="rId11"/>
    <p:sldId id="327" r:id="rId12"/>
    <p:sldId id="328" r:id="rId13"/>
    <p:sldId id="355" r:id="rId14"/>
    <p:sldId id="370" r:id="rId15"/>
    <p:sldId id="356" r:id="rId16"/>
    <p:sldId id="357" r:id="rId17"/>
    <p:sldId id="358" r:id="rId18"/>
    <p:sldId id="333" r:id="rId19"/>
    <p:sldId id="361" r:id="rId20"/>
    <p:sldId id="360" r:id="rId21"/>
    <p:sldId id="334" r:id="rId22"/>
    <p:sldId id="362" r:id="rId23"/>
    <p:sldId id="335" r:id="rId24"/>
    <p:sldId id="363" r:id="rId25"/>
    <p:sldId id="364" r:id="rId26"/>
    <p:sldId id="365" r:id="rId27"/>
    <p:sldId id="353" r:id="rId28"/>
    <p:sldId id="346" r:id="rId29"/>
    <p:sldId id="366" r:id="rId30"/>
    <p:sldId id="372" r:id="rId31"/>
    <p:sldId id="368" r:id="rId32"/>
    <p:sldId id="369" r:id="rId33"/>
    <p:sldId id="347" r:id="rId34"/>
    <p:sldId id="371" r:id="rId35"/>
    <p:sldId id="349" r:id="rId36"/>
    <p:sldId id="299" r:id="rId37"/>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929" userDrawn="1">
          <p15:clr>
            <a:srgbClr val="A4A3A4"/>
          </p15:clr>
        </p15:guide>
        <p15:guide id="2" orient="horz" pos="4027">
          <p15:clr>
            <a:srgbClr val="A4A3A4"/>
          </p15:clr>
        </p15:guide>
        <p15:guide id="3" orient="horz" pos="2159">
          <p15:clr>
            <a:srgbClr val="A4A3A4"/>
          </p15:clr>
        </p15:guide>
        <p15:guide id="4" orient="horz" pos="1684" userDrawn="1">
          <p15:clr>
            <a:srgbClr val="A4A3A4"/>
          </p15:clr>
        </p15:guide>
        <p15:guide id="5" orient="horz" pos="1207" userDrawn="1">
          <p15:clr>
            <a:srgbClr val="A4A3A4"/>
          </p15:clr>
        </p15:guide>
        <p15:guide id="6" orient="horz" pos="762">
          <p15:clr>
            <a:srgbClr val="A4A3A4"/>
          </p15:clr>
        </p15:guide>
        <p15:guide id="7" orient="horz" pos="2626">
          <p15:clr>
            <a:srgbClr val="A4A3A4"/>
          </p15:clr>
        </p15:guide>
        <p15:guide id="8" orient="horz" pos="3090" userDrawn="1">
          <p15:clr>
            <a:srgbClr val="A4A3A4"/>
          </p15:clr>
        </p15:guide>
        <p15:guide id="9" orient="horz" pos="3560">
          <p15:clr>
            <a:srgbClr val="A4A3A4"/>
          </p15:clr>
        </p15:guide>
        <p15:guide id="10" orient="horz" pos="146">
          <p15:clr>
            <a:srgbClr val="A4A3A4"/>
          </p15:clr>
        </p15:guide>
        <p15:guide id="11" orient="horz" pos="4177">
          <p15:clr>
            <a:srgbClr val="A4A3A4"/>
          </p15:clr>
        </p15:guide>
        <p15:guide id="12" orient="horz" pos="2069" userDrawn="1">
          <p15:clr>
            <a:srgbClr val="A4A3A4"/>
          </p15:clr>
        </p15:guide>
        <p15:guide id="13" orient="horz" pos="2251" userDrawn="1">
          <p15:clr>
            <a:srgbClr val="A4A3A4"/>
          </p15:clr>
        </p15:guide>
        <p15:guide id="14" orient="horz" pos="882">
          <p15:clr>
            <a:srgbClr val="A4A3A4"/>
          </p15:clr>
        </p15:guide>
        <p15:guide id="15" pos="295" userDrawn="1">
          <p15:clr>
            <a:srgbClr val="A4A3A4"/>
          </p15:clr>
        </p15:guide>
        <p15:guide id="16" pos="5465" userDrawn="1">
          <p15:clr>
            <a:srgbClr val="A4A3A4"/>
          </p15:clr>
        </p15:guide>
        <p15:guide id="17" pos="2882">
          <p15:clr>
            <a:srgbClr val="A4A3A4"/>
          </p15:clr>
        </p15:guide>
        <p15:guide id="18" pos="1583">
          <p15:clr>
            <a:srgbClr val="A4A3A4"/>
          </p15:clr>
        </p15:guide>
        <p15:guide id="19" pos="4175">
          <p15:clr>
            <a:srgbClr val="A4A3A4"/>
          </p15:clr>
        </p15:guide>
        <p15:guide id="20" pos="5624" userDrawn="1">
          <p15:clr>
            <a:srgbClr val="A4A3A4"/>
          </p15:clr>
        </p15:guide>
        <p15:guide id="21" pos="158" userDrawn="1">
          <p15:clr>
            <a:srgbClr val="A4A3A4"/>
          </p15:clr>
        </p15:guide>
        <p15:guide id="22" pos="2971" userDrawn="1">
          <p15:clr>
            <a:srgbClr val="A4A3A4"/>
          </p15:clr>
        </p15:guide>
        <p15:guide id="23" pos="2792">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Hemingway/GBR/DTZ" initials="KH"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B2"/>
    <a:srgbClr val="E4002B"/>
    <a:srgbClr val="FF671F"/>
    <a:srgbClr val="B5BD00"/>
    <a:srgbClr val="003865"/>
    <a:srgbClr val="54585A"/>
    <a:srgbClr val="A7A8AA"/>
    <a:srgbClr val="9BD3DD"/>
    <a:srgbClr val="D7ED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615" autoAdjust="0"/>
  </p:normalViewPr>
  <p:slideViewPr>
    <p:cSldViewPr snapToGrid="0" snapToObjects="1">
      <p:cViewPr>
        <p:scale>
          <a:sx n="92" d="100"/>
          <a:sy n="92" d="100"/>
        </p:scale>
        <p:origin x="-536" y="-48"/>
      </p:cViewPr>
      <p:guideLst>
        <p:guide orient="horz" pos="3929"/>
        <p:guide orient="horz" pos="4027"/>
        <p:guide orient="horz" pos="2159"/>
        <p:guide orient="horz" pos="1684"/>
        <p:guide orient="horz" pos="1207"/>
        <p:guide orient="horz" pos="762"/>
        <p:guide orient="horz" pos="2626"/>
        <p:guide orient="horz" pos="3090"/>
        <p:guide orient="horz" pos="3560"/>
        <p:guide orient="horz" pos="146"/>
        <p:guide orient="horz" pos="4177"/>
        <p:guide orient="horz" pos="2069"/>
        <p:guide orient="horz" pos="2251"/>
        <p:guide orient="horz" pos="882"/>
        <p:guide pos="295"/>
        <p:guide pos="5465"/>
        <p:guide pos="2882"/>
        <p:guide pos="1583"/>
        <p:guide pos="4175"/>
        <p:guide pos="5624"/>
        <p:guide pos="158"/>
        <p:guide pos="2971"/>
        <p:guide pos="2792"/>
      </p:guideLst>
    </p:cSldViewPr>
  </p:slideViewPr>
  <p:outlineViewPr>
    <p:cViewPr>
      <p:scale>
        <a:sx n="33" d="100"/>
        <a:sy n="33" d="100"/>
      </p:scale>
      <p:origin x="0" y="-144"/>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3" d="100"/>
          <a:sy n="83" d="100"/>
        </p:scale>
        <p:origin x="2010" y="90"/>
      </p:cViewPr>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05E10159-F0A2-4D32-8D81-E7CDE9B126A1}" type="datetimeFigureOut">
              <a:rPr lang="en-GB" smtClean="0"/>
              <a:t>24/04/2017</a:t>
            </a:fld>
            <a:endParaRPr lang="en-GB" dirty="0"/>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3077A935-72BD-4A72-95B9-24F6FCC1AC0D}" type="slidenum">
              <a:rPr lang="en-GB" smtClean="0"/>
              <a:t>‹#›</a:t>
            </a:fld>
            <a:endParaRPr lang="en-GB" dirty="0"/>
          </a:p>
        </p:txBody>
      </p:sp>
    </p:spTree>
    <p:extLst>
      <p:ext uri="{BB962C8B-B14F-4D97-AF65-F5344CB8AC3E}">
        <p14:creationId xmlns:p14="http://schemas.microsoft.com/office/powerpoint/2010/main" val="386442895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4B3414D8-DE98-4501-9537-CA1A4FD5D377}" type="datetimeFigureOut">
              <a:rPr lang="en-US" smtClean="0"/>
              <a:t>4/24/2017</a:t>
            </a:fld>
            <a:endParaRPr lang="en-US" dirty="0"/>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1B8B860-878D-42E0-A939-A76B42512671}" type="slidenum">
              <a:rPr lang="en-US" smtClean="0"/>
              <a:t>‹#›</a:t>
            </a:fld>
            <a:endParaRPr lang="en-US" dirty="0"/>
          </a:p>
        </p:txBody>
      </p:sp>
    </p:spTree>
    <p:extLst>
      <p:ext uri="{BB962C8B-B14F-4D97-AF65-F5344CB8AC3E}">
        <p14:creationId xmlns:p14="http://schemas.microsoft.com/office/powerpoint/2010/main" val="34749761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81B8B860-878D-42E0-A939-A76B42512671}" type="slidenum">
              <a:rPr lang="en-US" smtClean="0"/>
              <a:t>9</a:t>
            </a:fld>
            <a:endParaRPr lang="en-US" dirty="0"/>
          </a:p>
        </p:txBody>
      </p:sp>
    </p:spTree>
    <p:extLst>
      <p:ext uri="{BB962C8B-B14F-4D97-AF65-F5344CB8AC3E}">
        <p14:creationId xmlns:p14="http://schemas.microsoft.com/office/powerpoint/2010/main" val="294693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11</a:t>
            </a:fld>
            <a:endParaRPr lang="en-US"/>
          </a:p>
        </p:txBody>
      </p:sp>
    </p:spTree>
    <p:extLst>
      <p:ext uri="{BB962C8B-B14F-4D97-AF65-F5344CB8AC3E}">
        <p14:creationId xmlns:p14="http://schemas.microsoft.com/office/powerpoint/2010/main" val="429415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12</a:t>
            </a:fld>
            <a:endParaRPr lang="en-US"/>
          </a:p>
        </p:txBody>
      </p:sp>
    </p:spTree>
    <p:extLst>
      <p:ext uri="{BB962C8B-B14F-4D97-AF65-F5344CB8AC3E}">
        <p14:creationId xmlns:p14="http://schemas.microsoft.com/office/powerpoint/2010/main" val="989209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81B8B860-878D-42E0-A939-A76B42512671}" type="slidenum">
              <a:rPr lang="en-US" smtClean="0"/>
              <a:t>13</a:t>
            </a:fld>
            <a:endParaRPr lang="en-US"/>
          </a:p>
        </p:txBody>
      </p:sp>
    </p:spTree>
    <p:extLst>
      <p:ext uri="{BB962C8B-B14F-4D97-AF65-F5344CB8AC3E}">
        <p14:creationId xmlns:p14="http://schemas.microsoft.com/office/powerpoint/2010/main" val="3983693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over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2926080" y="1955321"/>
            <a:ext cx="6217920" cy="4913312"/>
          </a:xfrm>
          <a:prstGeom prst="rect">
            <a:avLst/>
          </a:prstGeom>
          <a:noFill/>
        </p:spPr>
        <p:txBody>
          <a:bodyPr anchor="ctr"/>
          <a:lstStyle>
            <a:lvl1pPr algn="ctr">
              <a:buNone/>
              <a:defRPr sz="1600">
                <a:solidFill>
                  <a:schemeClr val="bg1"/>
                </a:solidFill>
              </a:defRPr>
            </a:lvl1pPr>
          </a:lstStyle>
          <a:p>
            <a:endParaRPr lang="en-US" dirty="0"/>
          </a:p>
        </p:txBody>
      </p:sp>
      <p:sp>
        <p:nvSpPr>
          <p:cNvPr id="10" name="Freeform 9"/>
          <p:cNvSpPr/>
          <p:nvPr userDrawn="1"/>
        </p:nvSpPr>
        <p:spPr>
          <a:xfrm rot="1680000" flipH="1" flipV="1">
            <a:off x="4732163" y="1195075"/>
            <a:ext cx="5360828" cy="2632493"/>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850422"/>
              <a:gd name="connsiteY0" fmla="*/ 3114561 h 5570404"/>
              <a:gd name="connsiteX1" fmla="*/ 5849233 w 5850422"/>
              <a:gd name="connsiteY1" fmla="*/ 0 h 5570404"/>
              <a:gd name="connsiteX2" fmla="*/ 5846854 w 5850422"/>
              <a:gd name="connsiteY2" fmla="*/ 5570404 h 5570404"/>
              <a:gd name="connsiteX3" fmla="*/ 3474463 w 5850422"/>
              <a:gd name="connsiteY3" fmla="*/ 4759371 h 5570404"/>
              <a:gd name="connsiteX4" fmla="*/ 0 w 5850422"/>
              <a:gd name="connsiteY4" fmla="*/ 3114561 h 5570404"/>
              <a:gd name="connsiteX0" fmla="*/ 0 w 5856216"/>
              <a:gd name="connsiteY0" fmla="*/ 3114561 h 4759371"/>
              <a:gd name="connsiteX1" fmla="*/ 5849233 w 5856216"/>
              <a:gd name="connsiteY1" fmla="*/ 0 h 4759371"/>
              <a:gd name="connsiteX2" fmla="*/ 5852648 w 5856216"/>
              <a:gd name="connsiteY2" fmla="*/ 4566615 h 4759371"/>
              <a:gd name="connsiteX3" fmla="*/ 3474463 w 5856216"/>
              <a:gd name="connsiteY3" fmla="*/ 4759371 h 4759371"/>
              <a:gd name="connsiteX4" fmla="*/ 0 w 5856216"/>
              <a:gd name="connsiteY4" fmla="*/ 3114561 h 4759371"/>
              <a:gd name="connsiteX0" fmla="*/ 487124 w 2381753"/>
              <a:gd name="connsiteY0" fmla="*/ 1010044 h 4759371"/>
              <a:gd name="connsiteX1" fmla="*/ 2374770 w 2381753"/>
              <a:gd name="connsiteY1" fmla="*/ 0 h 4759371"/>
              <a:gd name="connsiteX2" fmla="*/ 2378185 w 2381753"/>
              <a:gd name="connsiteY2" fmla="*/ 4566615 h 4759371"/>
              <a:gd name="connsiteX3" fmla="*/ 0 w 2381753"/>
              <a:gd name="connsiteY3" fmla="*/ 4759371 h 4759371"/>
              <a:gd name="connsiteX4" fmla="*/ 487124 w 2381753"/>
              <a:gd name="connsiteY4" fmla="*/ 1010044 h 4759371"/>
              <a:gd name="connsiteX0" fmla="*/ 0 w 1894629"/>
              <a:gd name="connsiteY0" fmla="*/ 1010044 h 4566615"/>
              <a:gd name="connsiteX1" fmla="*/ 1887646 w 1894629"/>
              <a:gd name="connsiteY1" fmla="*/ 0 h 4566615"/>
              <a:gd name="connsiteX2" fmla="*/ 1891061 w 1894629"/>
              <a:gd name="connsiteY2" fmla="*/ 4566615 h 4566615"/>
              <a:gd name="connsiteX3" fmla="*/ 913720 w 1894629"/>
              <a:gd name="connsiteY3" fmla="*/ 2728503 h 4566615"/>
              <a:gd name="connsiteX4" fmla="*/ 0 w 1894629"/>
              <a:gd name="connsiteY4" fmla="*/ 1010044 h 4566615"/>
              <a:gd name="connsiteX0" fmla="*/ 0 w 3204472"/>
              <a:gd name="connsiteY0" fmla="*/ 1010044 h 4590793"/>
              <a:gd name="connsiteX1" fmla="*/ 1887646 w 3204472"/>
              <a:gd name="connsiteY1" fmla="*/ 0 h 4590793"/>
              <a:gd name="connsiteX2" fmla="*/ 3204465 w 3204472"/>
              <a:gd name="connsiteY2" fmla="*/ 4590793 h 4590793"/>
              <a:gd name="connsiteX3" fmla="*/ 913720 w 3204472"/>
              <a:gd name="connsiteY3" fmla="*/ 2728503 h 4590793"/>
              <a:gd name="connsiteX4" fmla="*/ 0 w 3204472"/>
              <a:gd name="connsiteY4" fmla="*/ 1010044 h 4590793"/>
              <a:gd name="connsiteX0" fmla="*/ 578462 w 3782934"/>
              <a:gd name="connsiteY0" fmla="*/ 1010044 h 6580607"/>
              <a:gd name="connsiteX1" fmla="*/ 2466108 w 3782934"/>
              <a:gd name="connsiteY1" fmla="*/ 0 h 6580607"/>
              <a:gd name="connsiteX2" fmla="*/ 3782927 w 3782934"/>
              <a:gd name="connsiteY2" fmla="*/ 4590793 h 6580607"/>
              <a:gd name="connsiteX3" fmla="*/ 0 w 3782934"/>
              <a:gd name="connsiteY3" fmla="*/ 6580607 h 6580607"/>
              <a:gd name="connsiteX4" fmla="*/ 578462 w 3782934"/>
              <a:gd name="connsiteY4" fmla="*/ 1010044 h 6580607"/>
              <a:gd name="connsiteX0" fmla="*/ 0 w 5521011"/>
              <a:gd name="connsiteY0" fmla="*/ 5372719 h 6580607"/>
              <a:gd name="connsiteX1" fmla="*/ 4204185 w 5521011"/>
              <a:gd name="connsiteY1" fmla="*/ 0 h 6580607"/>
              <a:gd name="connsiteX2" fmla="*/ 5521004 w 5521011"/>
              <a:gd name="connsiteY2" fmla="*/ 4590793 h 6580607"/>
              <a:gd name="connsiteX3" fmla="*/ 1738077 w 5521011"/>
              <a:gd name="connsiteY3" fmla="*/ 6580607 h 6580607"/>
              <a:gd name="connsiteX4" fmla="*/ 0 w 5521011"/>
              <a:gd name="connsiteY4" fmla="*/ 5372719 h 6580607"/>
              <a:gd name="connsiteX0" fmla="*/ 0 w 5521011"/>
              <a:gd name="connsiteY0" fmla="*/ 1661162 h 2869050"/>
              <a:gd name="connsiteX1" fmla="*/ 4335211 w 5521011"/>
              <a:gd name="connsiteY1" fmla="*/ 0 h 2869050"/>
              <a:gd name="connsiteX2" fmla="*/ 5521004 w 5521011"/>
              <a:gd name="connsiteY2" fmla="*/ 879236 h 2869050"/>
              <a:gd name="connsiteX3" fmla="*/ 1738077 w 5521011"/>
              <a:gd name="connsiteY3" fmla="*/ 2869050 h 2869050"/>
              <a:gd name="connsiteX4" fmla="*/ 0 w 5521011"/>
              <a:gd name="connsiteY4" fmla="*/ 1661162 h 2869050"/>
              <a:gd name="connsiteX0" fmla="*/ 0 w 5521011"/>
              <a:gd name="connsiteY0" fmla="*/ 1828306 h 3036194"/>
              <a:gd name="connsiteX1" fmla="*/ 4335211 w 5521011"/>
              <a:gd name="connsiteY1" fmla="*/ 167144 h 3036194"/>
              <a:gd name="connsiteX2" fmla="*/ 5521004 w 5521011"/>
              <a:gd name="connsiteY2" fmla="*/ 1046380 h 3036194"/>
              <a:gd name="connsiteX3" fmla="*/ 1738077 w 5521011"/>
              <a:gd name="connsiteY3" fmla="*/ 3036194 h 3036194"/>
              <a:gd name="connsiteX4" fmla="*/ 0 w 5521011"/>
              <a:gd name="connsiteY4" fmla="*/ 1828306 h 3036194"/>
              <a:gd name="connsiteX0" fmla="*/ 0 w 5521004"/>
              <a:gd name="connsiteY0" fmla="*/ 781926 h 1989814"/>
              <a:gd name="connsiteX1" fmla="*/ 5521004 w 5521004"/>
              <a:gd name="connsiteY1" fmla="*/ 0 h 1989814"/>
              <a:gd name="connsiteX2" fmla="*/ 1738077 w 5521004"/>
              <a:gd name="connsiteY2" fmla="*/ 1989814 h 1989814"/>
              <a:gd name="connsiteX3" fmla="*/ 0 w 5521004"/>
              <a:gd name="connsiteY3" fmla="*/ 781926 h 1989814"/>
              <a:gd name="connsiteX0" fmla="*/ 0 w 5521004"/>
              <a:gd name="connsiteY0" fmla="*/ 781926 h 1855634"/>
              <a:gd name="connsiteX1" fmla="*/ 5521004 w 5521004"/>
              <a:gd name="connsiteY1" fmla="*/ 0 h 1855634"/>
              <a:gd name="connsiteX2" fmla="*/ 1967785 w 5521004"/>
              <a:gd name="connsiteY2" fmla="*/ 1855634 h 1855634"/>
              <a:gd name="connsiteX3" fmla="*/ 0 w 5521004"/>
              <a:gd name="connsiteY3" fmla="*/ 781926 h 1855634"/>
              <a:gd name="connsiteX0" fmla="*/ 0 w 3587078"/>
              <a:gd name="connsiteY0" fmla="*/ 0 h 2101995"/>
              <a:gd name="connsiteX1" fmla="*/ 3587078 w 3587078"/>
              <a:gd name="connsiteY1" fmla="*/ 246361 h 2101995"/>
              <a:gd name="connsiteX2" fmla="*/ 33859 w 3587078"/>
              <a:gd name="connsiteY2" fmla="*/ 2101995 h 2101995"/>
              <a:gd name="connsiteX3" fmla="*/ 0 w 3587078"/>
              <a:gd name="connsiteY3" fmla="*/ 0 h 2101995"/>
              <a:gd name="connsiteX0" fmla="*/ 0 w 3587078"/>
              <a:gd name="connsiteY0" fmla="*/ 0 h 2115780"/>
              <a:gd name="connsiteX1" fmla="*/ 3587078 w 3587078"/>
              <a:gd name="connsiteY1" fmla="*/ 246361 h 2115780"/>
              <a:gd name="connsiteX2" fmla="*/ 53230 w 3587078"/>
              <a:gd name="connsiteY2" fmla="*/ 2115780 h 2115780"/>
              <a:gd name="connsiteX3" fmla="*/ 0 w 3587078"/>
              <a:gd name="connsiteY3" fmla="*/ 0 h 2115780"/>
              <a:gd name="connsiteX0" fmla="*/ 0 w 3587078"/>
              <a:gd name="connsiteY0" fmla="*/ 0 h 2115780"/>
              <a:gd name="connsiteX1" fmla="*/ 3587078 w 3587078"/>
              <a:gd name="connsiteY1" fmla="*/ 246361 h 2115780"/>
              <a:gd name="connsiteX2" fmla="*/ 53230 w 3587078"/>
              <a:gd name="connsiteY2" fmla="*/ 2115780 h 2115780"/>
              <a:gd name="connsiteX3" fmla="*/ 13150 w 3587078"/>
              <a:gd name="connsiteY3" fmla="*/ 557376 h 2115780"/>
              <a:gd name="connsiteX4" fmla="*/ 0 w 3587078"/>
              <a:gd name="connsiteY4" fmla="*/ 0 h 2115780"/>
              <a:gd name="connsiteX0" fmla="*/ 690858 w 4277936"/>
              <a:gd name="connsiteY0" fmla="*/ 0 h 2115780"/>
              <a:gd name="connsiteX1" fmla="*/ 4277936 w 4277936"/>
              <a:gd name="connsiteY1" fmla="*/ 246361 h 2115780"/>
              <a:gd name="connsiteX2" fmla="*/ 744088 w 4277936"/>
              <a:gd name="connsiteY2" fmla="*/ 2115780 h 2115780"/>
              <a:gd name="connsiteX3" fmla="*/ 0 w 4277936"/>
              <a:gd name="connsiteY3" fmla="*/ 365724 h 2115780"/>
              <a:gd name="connsiteX4" fmla="*/ 690858 w 4277936"/>
              <a:gd name="connsiteY4" fmla="*/ 0 h 2115780"/>
              <a:gd name="connsiteX0" fmla="*/ 690858 w 4277936"/>
              <a:gd name="connsiteY0" fmla="*/ 0 h 2059681"/>
              <a:gd name="connsiteX1" fmla="*/ 4277936 w 4277936"/>
              <a:gd name="connsiteY1" fmla="*/ 246361 h 2059681"/>
              <a:gd name="connsiteX2" fmla="*/ 894891 w 4277936"/>
              <a:gd name="connsiteY2" fmla="*/ 2059681 h 2059681"/>
              <a:gd name="connsiteX3" fmla="*/ 0 w 4277936"/>
              <a:gd name="connsiteY3" fmla="*/ 365724 h 2059681"/>
              <a:gd name="connsiteX4" fmla="*/ 690858 w 4277936"/>
              <a:gd name="connsiteY4" fmla="*/ 0 h 2059681"/>
              <a:gd name="connsiteX0" fmla="*/ 690858 w 4277936"/>
              <a:gd name="connsiteY0" fmla="*/ 0 h 2048037"/>
              <a:gd name="connsiteX1" fmla="*/ 4277936 w 4277936"/>
              <a:gd name="connsiteY1" fmla="*/ 246361 h 2048037"/>
              <a:gd name="connsiteX2" fmla="*/ 878527 w 4277936"/>
              <a:gd name="connsiteY2" fmla="*/ 2048037 h 2048037"/>
              <a:gd name="connsiteX3" fmla="*/ 0 w 4277936"/>
              <a:gd name="connsiteY3" fmla="*/ 365724 h 2048037"/>
              <a:gd name="connsiteX4" fmla="*/ 690858 w 4277936"/>
              <a:gd name="connsiteY4" fmla="*/ 0 h 2048037"/>
              <a:gd name="connsiteX0" fmla="*/ 902184 w 4489262"/>
              <a:gd name="connsiteY0" fmla="*/ 50852 h 2098889"/>
              <a:gd name="connsiteX1" fmla="*/ 4489262 w 4489262"/>
              <a:gd name="connsiteY1" fmla="*/ 297213 h 2098889"/>
              <a:gd name="connsiteX2" fmla="*/ 1089853 w 4489262"/>
              <a:gd name="connsiteY2" fmla="*/ 2098889 h 2098889"/>
              <a:gd name="connsiteX3" fmla="*/ 0 w 4489262"/>
              <a:gd name="connsiteY3" fmla="*/ 0 h 2098889"/>
              <a:gd name="connsiteX4" fmla="*/ 902184 w 4489262"/>
              <a:gd name="connsiteY4" fmla="*/ 50852 h 2098889"/>
              <a:gd name="connsiteX0" fmla="*/ 938623 w 4525701"/>
              <a:gd name="connsiteY0" fmla="*/ 61993 h 2110030"/>
              <a:gd name="connsiteX1" fmla="*/ 4525701 w 4525701"/>
              <a:gd name="connsiteY1" fmla="*/ 308354 h 2110030"/>
              <a:gd name="connsiteX2" fmla="*/ 1126292 w 4525701"/>
              <a:gd name="connsiteY2" fmla="*/ 2110030 h 2110030"/>
              <a:gd name="connsiteX3" fmla="*/ 0 w 4525701"/>
              <a:gd name="connsiteY3" fmla="*/ 0 h 2110030"/>
              <a:gd name="connsiteX4" fmla="*/ 938623 w 4525701"/>
              <a:gd name="connsiteY4" fmla="*/ 61993 h 2110030"/>
              <a:gd name="connsiteX0" fmla="*/ 938623 w 4525701"/>
              <a:gd name="connsiteY0" fmla="*/ 136356 h 2184393"/>
              <a:gd name="connsiteX1" fmla="*/ 4525701 w 4525701"/>
              <a:gd name="connsiteY1" fmla="*/ 382717 h 2184393"/>
              <a:gd name="connsiteX2" fmla="*/ 1126292 w 4525701"/>
              <a:gd name="connsiteY2" fmla="*/ 2184393 h 2184393"/>
              <a:gd name="connsiteX3" fmla="*/ 0 w 4525701"/>
              <a:gd name="connsiteY3" fmla="*/ 74363 h 2184393"/>
              <a:gd name="connsiteX4" fmla="*/ 823172 w 4525701"/>
              <a:gd name="connsiteY4" fmla="*/ 2869 h 2184393"/>
              <a:gd name="connsiteX5" fmla="*/ 938623 w 4525701"/>
              <a:gd name="connsiteY5" fmla="*/ 136356 h 2184393"/>
              <a:gd name="connsiteX0" fmla="*/ 941524 w 4528602"/>
              <a:gd name="connsiteY0" fmla="*/ 209269 h 2257306"/>
              <a:gd name="connsiteX1" fmla="*/ 4528602 w 4528602"/>
              <a:gd name="connsiteY1" fmla="*/ 455630 h 2257306"/>
              <a:gd name="connsiteX2" fmla="*/ 1129193 w 4528602"/>
              <a:gd name="connsiteY2" fmla="*/ 2257306 h 2257306"/>
              <a:gd name="connsiteX3" fmla="*/ 2901 w 4528602"/>
              <a:gd name="connsiteY3" fmla="*/ 147276 h 2257306"/>
              <a:gd name="connsiteX4" fmla="*/ 941524 w 4528602"/>
              <a:gd name="connsiteY4" fmla="*/ 209269 h 2257306"/>
              <a:gd name="connsiteX0" fmla="*/ 931693 w 4528713"/>
              <a:gd name="connsiteY0" fmla="*/ 153942 h 2278068"/>
              <a:gd name="connsiteX1" fmla="*/ 4528713 w 4528713"/>
              <a:gd name="connsiteY1" fmla="*/ 476392 h 2278068"/>
              <a:gd name="connsiteX2" fmla="*/ 1129304 w 4528713"/>
              <a:gd name="connsiteY2" fmla="*/ 2278068 h 2278068"/>
              <a:gd name="connsiteX3" fmla="*/ 3012 w 4528713"/>
              <a:gd name="connsiteY3" fmla="*/ 168038 h 2278068"/>
              <a:gd name="connsiteX4" fmla="*/ 931693 w 4528713"/>
              <a:gd name="connsiteY4" fmla="*/ 153942 h 2278068"/>
              <a:gd name="connsiteX0" fmla="*/ 0 w 3597020"/>
              <a:gd name="connsiteY0" fmla="*/ 0 h 2124126"/>
              <a:gd name="connsiteX1" fmla="*/ 3597020 w 3597020"/>
              <a:gd name="connsiteY1" fmla="*/ 322450 h 2124126"/>
              <a:gd name="connsiteX2" fmla="*/ 197611 w 3597020"/>
              <a:gd name="connsiteY2" fmla="*/ 2124126 h 2124126"/>
              <a:gd name="connsiteX3" fmla="*/ 0 w 3597020"/>
              <a:gd name="connsiteY3" fmla="*/ 0 h 2124126"/>
              <a:gd name="connsiteX0" fmla="*/ 0 w 4527267"/>
              <a:gd name="connsiteY0" fmla="*/ 0 h 2209305"/>
              <a:gd name="connsiteX1" fmla="*/ 4527267 w 4527267"/>
              <a:gd name="connsiteY1" fmla="*/ 407629 h 2209305"/>
              <a:gd name="connsiteX2" fmla="*/ 1127858 w 4527267"/>
              <a:gd name="connsiteY2" fmla="*/ 2209305 h 2209305"/>
              <a:gd name="connsiteX3" fmla="*/ 0 w 4527267"/>
              <a:gd name="connsiteY3" fmla="*/ 0 h 2209305"/>
              <a:gd name="connsiteX0" fmla="*/ 0 w 4552062"/>
              <a:gd name="connsiteY0" fmla="*/ 0 h 2236809"/>
              <a:gd name="connsiteX1" fmla="*/ 4552062 w 4552062"/>
              <a:gd name="connsiteY1" fmla="*/ 435133 h 2236809"/>
              <a:gd name="connsiteX2" fmla="*/ 1152653 w 4552062"/>
              <a:gd name="connsiteY2" fmla="*/ 2236809 h 2236809"/>
              <a:gd name="connsiteX3" fmla="*/ 0 w 4552062"/>
              <a:gd name="connsiteY3" fmla="*/ 0 h 2236809"/>
              <a:gd name="connsiteX0" fmla="*/ 0 w 4552062"/>
              <a:gd name="connsiteY0" fmla="*/ 0 h 2211008"/>
              <a:gd name="connsiteX1" fmla="*/ 4552062 w 4552062"/>
              <a:gd name="connsiteY1" fmla="*/ 435133 h 2211008"/>
              <a:gd name="connsiteX2" fmla="*/ 1220309 w 4552062"/>
              <a:gd name="connsiteY2" fmla="*/ 2211008 h 2211008"/>
              <a:gd name="connsiteX3" fmla="*/ 0 w 4552062"/>
              <a:gd name="connsiteY3" fmla="*/ 0 h 2211008"/>
              <a:gd name="connsiteX0" fmla="*/ 0 w 4528272"/>
              <a:gd name="connsiteY0" fmla="*/ 0 h 2223658"/>
              <a:gd name="connsiteX1" fmla="*/ 4528272 w 4528272"/>
              <a:gd name="connsiteY1" fmla="*/ 447783 h 2223658"/>
              <a:gd name="connsiteX2" fmla="*/ 1196519 w 4528272"/>
              <a:gd name="connsiteY2" fmla="*/ 2223658 h 2223658"/>
              <a:gd name="connsiteX3" fmla="*/ 0 w 4528272"/>
              <a:gd name="connsiteY3" fmla="*/ 0 h 2223658"/>
            </a:gdLst>
            <a:ahLst/>
            <a:cxnLst>
              <a:cxn ang="0">
                <a:pos x="connsiteX0" y="connsiteY0"/>
              </a:cxn>
              <a:cxn ang="0">
                <a:pos x="connsiteX1" y="connsiteY1"/>
              </a:cxn>
              <a:cxn ang="0">
                <a:pos x="connsiteX2" y="connsiteY2"/>
              </a:cxn>
              <a:cxn ang="0">
                <a:pos x="connsiteX3" y="connsiteY3"/>
              </a:cxn>
            </a:cxnLst>
            <a:rect l="l" t="t" r="r" b="b"/>
            <a:pathLst>
              <a:path w="4528272" h="2223658">
                <a:moveTo>
                  <a:pt x="0" y="0"/>
                </a:moveTo>
                <a:lnTo>
                  <a:pt x="4528272" y="447783"/>
                </a:lnTo>
                <a:lnTo>
                  <a:pt x="1196519" y="222365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userDrawn="1"/>
        </p:nvSpPr>
        <p:spPr>
          <a:xfrm rot="1680000">
            <a:off x="-629635" y="131816"/>
            <a:ext cx="5850422" cy="7452758"/>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0422" h="7452758">
                <a:moveTo>
                  <a:pt x="0" y="3114561"/>
                </a:moveTo>
                <a:lnTo>
                  <a:pt x="5849233" y="0"/>
                </a:lnTo>
                <a:cubicBezTo>
                  <a:pt x="5845665" y="1643337"/>
                  <a:pt x="5850422" y="3927067"/>
                  <a:pt x="5846854" y="5570404"/>
                </a:cubicBezTo>
                <a:lnTo>
                  <a:pt x="2306661" y="7452758"/>
                </a:lnTo>
                <a:lnTo>
                  <a:pt x="0" y="31145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Title 1"/>
          <p:cNvSpPr>
            <a:spLocks noGrp="1"/>
          </p:cNvSpPr>
          <p:nvPr>
            <p:ph type="ctrTitle"/>
          </p:nvPr>
        </p:nvSpPr>
        <p:spPr>
          <a:xfrm>
            <a:off x="460375" y="2268449"/>
            <a:ext cx="4724100" cy="417602"/>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lIns="0" tIns="0" rIns="0" bIns="0"/>
          <a:lstStyle>
            <a:lvl1pPr algn="l">
              <a:defRPr sz="24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0375" y="2749848"/>
            <a:ext cx="4114800" cy="677565"/>
          </a:xfrm>
          <a:prstGeom prst="rect">
            <a:avLst/>
          </a:prstGeom>
        </p:spPr>
        <p:txBody>
          <a:bodyPr lIns="0" tIns="0" rIns="0" bIns="0"/>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727884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 Column">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0850" y="1944687"/>
            <a:ext cx="3981450"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11" name="Text Placeholder 9"/>
          <p:cNvSpPr>
            <a:spLocks noGrp="1"/>
          </p:cNvSpPr>
          <p:nvPr>
            <p:ph type="body" sz="quarter" idx="11"/>
          </p:nvPr>
        </p:nvSpPr>
        <p:spPr>
          <a:xfrm>
            <a:off x="4695825" y="1944687"/>
            <a:ext cx="3994150"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7"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8"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Text Column">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0850" y="1944687"/>
            <a:ext cx="3981450" cy="2798763"/>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11" name="Text Placeholder 9"/>
          <p:cNvSpPr>
            <a:spLocks noGrp="1"/>
          </p:cNvSpPr>
          <p:nvPr>
            <p:ph type="body" sz="quarter" idx="11"/>
          </p:nvPr>
        </p:nvSpPr>
        <p:spPr>
          <a:xfrm>
            <a:off x="4695825" y="1944687"/>
            <a:ext cx="3994150" cy="2798763"/>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7" name="Picture Placeholder 10"/>
          <p:cNvSpPr>
            <a:spLocks noGrp="1"/>
          </p:cNvSpPr>
          <p:nvPr>
            <p:ph type="pic" sz="quarter" idx="13"/>
          </p:nvPr>
        </p:nvSpPr>
        <p:spPr>
          <a:xfrm>
            <a:off x="4575175" y="4921250"/>
            <a:ext cx="4568825" cy="1936750"/>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 name="connsiteX0" fmla="*/ 1030287 w 5143499"/>
              <a:gd name="connsiteY0" fmla="*/ 1493837 h 3430588"/>
              <a:gd name="connsiteX1" fmla="*/ 5143499 w 5143499"/>
              <a:gd name="connsiteY1" fmla="*/ 0 h 3430588"/>
              <a:gd name="connsiteX2" fmla="*/ 5143499 w 5143499"/>
              <a:gd name="connsiteY2" fmla="*/ 3430588 h 3430588"/>
              <a:gd name="connsiteX3" fmla="*/ 0 w 5143499"/>
              <a:gd name="connsiteY3" fmla="*/ 3430587 h 3430588"/>
              <a:gd name="connsiteX4" fmla="*/ 1030287 w 5143499"/>
              <a:gd name="connsiteY4" fmla="*/ 1493837 h 3430588"/>
              <a:gd name="connsiteX0" fmla="*/ 1030287 w 5143499"/>
              <a:gd name="connsiteY0" fmla="*/ 0 h 1936751"/>
              <a:gd name="connsiteX1" fmla="*/ 5143499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5143499"/>
              <a:gd name="connsiteY0" fmla="*/ 0 h 1936751"/>
              <a:gd name="connsiteX1" fmla="*/ 4581524 w 5143499"/>
              <a:gd name="connsiteY1" fmla="*/ 0 h 1936751"/>
              <a:gd name="connsiteX2" fmla="*/ 5143499 w 5143499"/>
              <a:gd name="connsiteY2" fmla="*/ 1936751 h 1936751"/>
              <a:gd name="connsiteX3" fmla="*/ 0 w 5143499"/>
              <a:gd name="connsiteY3" fmla="*/ 1936750 h 1936751"/>
              <a:gd name="connsiteX4" fmla="*/ 1030287 w 5143499"/>
              <a:gd name="connsiteY4" fmla="*/ 0 h 1936751"/>
              <a:gd name="connsiteX0" fmla="*/ 1030287 w 4581524"/>
              <a:gd name="connsiteY0" fmla="*/ 0 h 1936751"/>
              <a:gd name="connsiteX1" fmla="*/ 4581524 w 4581524"/>
              <a:gd name="connsiteY1" fmla="*/ 0 h 1936751"/>
              <a:gd name="connsiteX2" fmla="*/ 4581524 w 4581524"/>
              <a:gd name="connsiteY2" fmla="*/ 1936751 h 1936751"/>
              <a:gd name="connsiteX3" fmla="*/ 0 w 4581524"/>
              <a:gd name="connsiteY3" fmla="*/ 1936750 h 1936751"/>
              <a:gd name="connsiteX4" fmla="*/ 1030287 w 4581524"/>
              <a:gd name="connsiteY4" fmla="*/ 0 h 1936751"/>
              <a:gd name="connsiteX0" fmla="*/ 1030287 w 5429249"/>
              <a:gd name="connsiteY0" fmla="*/ 0 h 1936751"/>
              <a:gd name="connsiteX1" fmla="*/ 5429249 w 5429249"/>
              <a:gd name="connsiteY1" fmla="*/ 0 h 1936751"/>
              <a:gd name="connsiteX2" fmla="*/ 4581524 w 5429249"/>
              <a:gd name="connsiteY2" fmla="*/ 1936751 h 1936751"/>
              <a:gd name="connsiteX3" fmla="*/ 0 w 5429249"/>
              <a:gd name="connsiteY3" fmla="*/ 1936750 h 1936751"/>
              <a:gd name="connsiteX4" fmla="*/ 1030287 w 5429249"/>
              <a:gd name="connsiteY4" fmla="*/ 0 h 1936751"/>
              <a:gd name="connsiteX0" fmla="*/ 1030287 w 5429249"/>
              <a:gd name="connsiteY0" fmla="*/ 0 h 1936750"/>
              <a:gd name="connsiteX1" fmla="*/ 5429249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5429249"/>
              <a:gd name="connsiteY0" fmla="*/ 0 h 1936750"/>
              <a:gd name="connsiteX1" fmla="*/ 4568825 w 5429249"/>
              <a:gd name="connsiteY1" fmla="*/ 0 h 1936750"/>
              <a:gd name="connsiteX2" fmla="*/ 5429249 w 5429249"/>
              <a:gd name="connsiteY2" fmla="*/ 1936750 h 1936750"/>
              <a:gd name="connsiteX3" fmla="*/ 0 w 5429249"/>
              <a:gd name="connsiteY3" fmla="*/ 1936750 h 1936750"/>
              <a:gd name="connsiteX4" fmla="*/ 1030287 w 5429249"/>
              <a:gd name="connsiteY4" fmla="*/ 0 h 1936750"/>
              <a:gd name="connsiteX0" fmla="*/ 1030287 w 4568825"/>
              <a:gd name="connsiteY0" fmla="*/ 0 h 1936750"/>
              <a:gd name="connsiteX1" fmla="*/ 4568825 w 4568825"/>
              <a:gd name="connsiteY1" fmla="*/ 0 h 1936750"/>
              <a:gd name="connsiteX2" fmla="*/ 4568825 w 4568825"/>
              <a:gd name="connsiteY2" fmla="*/ 1936750 h 1936750"/>
              <a:gd name="connsiteX3" fmla="*/ 0 w 4568825"/>
              <a:gd name="connsiteY3" fmla="*/ 1936750 h 1936750"/>
              <a:gd name="connsiteX4" fmla="*/ 1030287 w 4568825"/>
              <a:gd name="connsiteY4" fmla="*/ 0 h 19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8825" h="1936750">
                <a:moveTo>
                  <a:pt x="1030287" y="0"/>
                </a:moveTo>
                <a:lnTo>
                  <a:pt x="4568825" y="0"/>
                </a:lnTo>
                <a:lnTo>
                  <a:pt x="4568825" y="1936750"/>
                </a:lnTo>
                <a:lnTo>
                  <a:pt x="0" y="1936750"/>
                </a:lnTo>
                <a:lnTo>
                  <a:pt x="1030287" y="0"/>
                </a:lnTo>
                <a:close/>
              </a:path>
            </a:pathLst>
          </a:custGeom>
        </p:spPr>
        <p:txBody>
          <a:bodyPr anchor="ctr"/>
          <a:lstStyle>
            <a:lvl1pPr algn="ctr">
              <a:defRPr/>
            </a:lvl1pPr>
          </a:lstStyle>
          <a:p>
            <a:endParaRPr lang="en-US" dirty="0"/>
          </a:p>
        </p:txBody>
      </p:sp>
      <p:sp>
        <p:nvSpPr>
          <p:cNvPr id="12" name="Picture Placeholder 11"/>
          <p:cNvSpPr>
            <a:spLocks noGrp="1"/>
          </p:cNvSpPr>
          <p:nvPr>
            <p:ph type="pic" sz="quarter" idx="14"/>
          </p:nvPr>
        </p:nvSpPr>
        <p:spPr>
          <a:xfrm>
            <a:off x="0" y="4921250"/>
            <a:ext cx="5391150" cy="1936750"/>
          </a:xfrm>
          <a:custGeom>
            <a:avLst/>
            <a:gdLst>
              <a:gd name="connsiteX0" fmla="*/ 0 w 5581650"/>
              <a:gd name="connsiteY0" fmla="*/ 0 h 1936750"/>
              <a:gd name="connsiteX1" fmla="*/ 5581650 w 5581650"/>
              <a:gd name="connsiteY1" fmla="*/ 0 h 1936750"/>
              <a:gd name="connsiteX2" fmla="*/ 5581650 w 5581650"/>
              <a:gd name="connsiteY2" fmla="*/ 1936750 h 1936750"/>
              <a:gd name="connsiteX3" fmla="*/ 0 w 5581650"/>
              <a:gd name="connsiteY3" fmla="*/ 1936750 h 1936750"/>
              <a:gd name="connsiteX4" fmla="*/ 0 w 5581650"/>
              <a:gd name="connsiteY4" fmla="*/ 0 h 1936750"/>
              <a:gd name="connsiteX0" fmla="*/ 0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0 w 5581650"/>
              <a:gd name="connsiteY4" fmla="*/ 0 h 1936750"/>
              <a:gd name="connsiteX0" fmla="*/ 161925 w 5581650"/>
              <a:gd name="connsiteY0" fmla="*/ 0 h 1936750"/>
              <a:gd name="connsiteX1" fmla="*/ 5581650 w 5581650"/>
              <a:gd name="connsiteY1" fmla="*/ 0 h 1936750"/>
              <a:gd name="connsiteX2" fmla="*/ 4562476 w 5581650"/>
              <a:gd name="connsiteY2" fmla="*/ 1936750 h 1936750"/>
              <a:gd name="connsiteX3" fmla="*/ 0 w 5581650"/>
              <a:gd name="connsiteY3" fmla="*/ 1936750 h 1936750"/>
              <a:gd name="connsiteX4" fmla="*/ 161925 w 5581650"/>
              <a:gd name="connsiteY4" fmla="*/ 0 h 1936750"/>
              <a:gd name="connsiteX0" fmla="*/ 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0 w 5419725"/>
              <a:gd name="connsiteY4" fmla="*/ 0 h 1936751"/>
              <a:gd name="connsiteX0" fmla="*/ 838200 w 5419725"/>
              <a:gd name="connsiteY0" fmla="*/ 0 h 1936751"/>
              <a:gd name="connsiteX1" fmla="*/ 5419725 w 5419725"/>
              <a:gd name="connsiteY1" fmla="*/ 0 h 1936751"/>
              <a:gd name="connsiteX2" fmla="*/ 4400551 w 5419725"/>
              <a:gd name="connsiteY2" fmla="*/ 1936750 h 1936751"/>
              <a:gd name="connsiteX3" fmla="*/ 0 w 5419725"/>
              <a:gd name="connsiteY3" fmla="*/ 1936751 h 1936751"/>
              <a:gd name="connsiteX4" fmla="*/ 838200 w 5419725"/>
              <a:gd name="connsiteY4" fmla="*/ 0 h 1936751"/>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62351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2695575 w 4581525"/>
              <a:gd name="connsiteY2" fmla="*/ 1936750 h 1936750"/>
              <a:gd name="connsiteX3" fmla="*/ 0 w 4581525"/>
              <a:gd name="connsiteY3" fmla="*/ 1936750 h 1936750"/>
              <a:gd name="connsiteX4" fmla="*/ 0 w 4581525"/>
              <a:gd name="connsiteY4" fmla="*/ 0 h 1936750"/>
              <a:gd name="connsiteX0" fmla="*/ 0 w 4581525"/>
              <a:gd name="connsiteY0" fmla="*/ 0 h 1936750"/>
              <a:gd name="connsiteX1" fmla="*/ 4581525 w 4581525"/>
              <a:gd name="connsiteY1" fmla="*/ 0 h 1936750"/>
              <a:gd name="connsiteX2" fmla="*/ 3543300 w 4581525"/>
              <a:gd name="connsiteY2" fmla="*/ 1936750 h 1936750"/>
              <a:gd name="connsiteX3" fmla="*/ 0 w 4581525"/>
              <a:gd name="connsiteY3" fmla="*/ 1936750 h 1936750"/>
              <a:gd name="connsiteX4" fmla="*/ 0 w 4581525"/>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771525 w 5353050"/>
              <a:gd name="connsiteY3" fmla="*/ 1936750 h 1936750"/>
              <a:gd name="connsiteX4" fmla="*/ 0 w 5353050"/>
              <a:gd name="connsiteY4" fmla="*/ 0 h 1936750"/>
              <a:gd name="connsiteX0" fmla="*/ 0 w 5353050"/>
              <a:gd name="connsiteY0" fmla="*/ 0 h 1936750"/>
              <a:gd name="connsiteX1" fmla="*/ 5353050 w 5353050"/>
              <a:gd name="connsiteY1" fmla="*/ 0 h 1936750"/>
              <a:gd name="connsiteX2" fmla="*/ 4314825 w 5353050"/>
              <a:gd name="connsiteY2" fmla="*/ 1936750 h 1936750"/>
              <a:gd name="connsiteX3" fmla="*/ 0 w 5353050"/>
              <a:gd name="connsiteY3" fmla="*/ 1936750 h 1936750"/>
              <a:gd name="connsiteX4" fmla="*/ 0 w 53530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38100 w 5391150"/>
              <a:gd name="connsiteY3" fmla="*/ 1936750 h 1936750"/>
              <a:gd name="connsiteX4" fmla="*/ 0 w 5391150"/>
              <a:gd name="connsiteY4" fmla="*/ 0 h 1936750"/>
              <a:gd name="connsiteX0" fmla="*/ 0 w 5391150"/>
              <a:gd name="connsiteY0" fmla="*/ 0 h 1936750"/>
              <a:gd name="connsiteX1" fmla="*/ 5391150 w 5391150"/>
              <a:gd name="connsiteY1" fmla="*/ 0 h 1936750"/>
              <a:gd name="connsiteX2" fmla="*/ 4352925 w 5391150"/>
              <a:gd name="connsiteY2" fmla="*/ 1936750 h 1936750"/>
              <a:gd name="connsiteX3" fmla="*/ 0 w 5391150"/>
              <a:gd name="connsiteY3" fmla="*/ 1936750 h 1936750"/>
              <a:gd name="connsiteX4" fmla="*/ 0 w 5391150"/>
              <a:gd name="connsiteY4" fmla="*/ 0 h 1936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0" h="1936750">
                <a:moveTo>
                  <a:pt x="0" y="0"/>
                </a:moveTo>
                <a:lnTo>
                  <a:pt x="5391150" y="0"/>
                </a:lnTo>
                <a:lnTo>
                  <a:pt x="4352925" y="1936750"/>
                </a:lnTo>
                <a:lnTo>
                  <a:pt x="0" y="1936750"/>
                </a:lnTo>
                <a:lnTo>
                  <a:pt x="0" y="0"/>
                </a:lnTo>
                <a:close/>
              </a:path>
            </a:pathLst>
          </a:custGeom>
        </p:spPr>
        <p:txBody>
          <a:bodyPr anchor="ctr"/>
          <a:lstStyle>
            <a:lvl1pPr algn="ctr">
              <a:defRPr/>
            </a:lvl1pPr>
          </a:lstStyle>
          <a:p>
            <a:endParaRPr lang="en-US" dirty="0"/>
          </a:p>
        </p:txBody>
      </p:sp>
      <p:sp>
        <p:nvSpPr>
          <p:cNvPr id="13"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6"/>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p Stats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60375" y="5651500"/>
            <a:ext cx="2052638"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8" name="Text Placeholder 6"/>
          <p:cNvSpPr>
            <a:spLocks noGrp="1"/>
          </p:cNvSpPr>
          <p:nvPr>
            <p:ph type="body" sz="quarter" idx="11"/>
          </p:nvPr>
        </p:nvSpPr>
        <p:spPr>
          <a:xfrm>
            <a:off x="2513013" y="5651500"/>
            <a:ext cx="2052638"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9" name="Text Placeholder 6"/>
          <p:cNvSpPr>
            <a:spLocks noGrp="1"/>
          </p:cNvSpPr>
          <p:nvPr>
            <p:ph type="body" sz="quarter" idx="12"/>
          </p:nvPr>
        </p:nvSpPr>
        <p:spPr>
          <a:xfrm>
            <a:off x="4565651" y="5651500"/>
            <a:ext cx="2052638"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10" name="Text Placeholder 6"/>
          <p:cNvSpPr>
            <a:spLocks noGrp="1"/>
          </p:cNvSpPr>
          <p:nvPr>
            <p:ph type="body" sz="quarter" idx="13"/>
          </p:nvPr>
        </p:nvSpPr>
        <p:spPr>
          <a:xfrm>
            <a:off x="6618289" y="5651500"/>
            <a:ext cx="2052638" cy="741363"/>
          </a:xfrm>
          <a:prstGeom prst="rect">
            <a:avLst/>
          </a:prstGeom>
        </p:spPr>
        <p:txBody>
          <a:bodyPr anchor="ctr"/>
          <a:lstStyle>
            <a:lvl1pPr algn="ctr">
              <a:buNone/>
              <a:defRPr b="0">
                <a:solidFill>
                  <a:schemeClr val="bg2"/>
                </a:solidFill>
              </a:defRPr>
            </a:lvl1pPr>
            <a:lvl2pPr algn="ctr">
              <a:buNone/>
              <a:defRPr b="0">
                <a:solidFill>
                  <a:schemeClr val="bg2"/>
                </a:solidFill>
              </a:defRPr>
            </a:lvl2pPr>
            <a:lvl3pPr algn="ctr">
              <a:buNone/>
              <a:defRPr b="0">
                <a:solidFill>
                  <a:schemeClr val="bg2"/>
                </a:solidFill>
              </a:defRPr>
            </a:lvl3pPr>
            <a:lvl4pPr algn="ctr">
              <a:buNone/>
              <a:defRPr b="0">
                <a:solidFill>
                  <a:schemeClr val="bg2"/>
                </a:solidFill>
              </a:defRPr>
            </a:lvl4pPr>
            <a:lvl5pPr algn="ctr">
              <a:buNone/>
              <a:defRPr b="0">
                <a:solidFill>
                  <a:schemeClr val="bg2"/>
                </a:solidFill>
              </a:defRPr>
            </a:lvl5pPr>
          </a:lstStyle>
          <a:p>
            <a:pPr lvl="0"/>
            <a:endParaRPr lang="en-US" dirty="0"/>
          </a:p>
        </p:txBody>
      </p:sp>
      <p:sp>
        <p:nvSpPr>
          <p:cNvPr id="11" name="Text Placeholder 6"/>
          <p:cNvSpPr>
            <a:spLocks noGrp="1"/>
          </p:cNvSpPr>
          <p:nvPr>
            <p:ph type="body" sz="quarter" idx="14"/>
          </p:nvPr>
        </p:nvSpPr>
        <p:spPr>
          <a:xfrm>
            <a:off x="460375" y="6392863"/>
            <a:ext cx="2052638"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2" name="Text Placeholder 6"/>
          <p:cNvSpPr>
            <a:spLocks noGrp="1"/>
          </p:cNvSpPr>
          <p:nvPr>
            <p:ph type="body" sz="quarter" idx="15"/>
          </p:nvPr>
        </p:nvSpPr>
        <p:spPr>
          <a:xfrm>
            <a:off x="2513013" y="6392863"/>
            <a:ext cx="2052638"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3" name="Text Placeholder 6"/>
          <p:cNvSpPr>
            <a:spLocks noGrp="1"/>
          </p:cNvSpPr>
          <p:nvPr>
            <p:ph type="body" sz="quarter" idx="16"/>
          </p:nvPr>
        </p:nvSpPr>
        <p:spPr>
          <a:xfrm>
            <a:off x="4565651" y="6392863"/>
            <a:ext cx="2052638"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4" name="Text Placeholder 6"/>
          <p:cNvSpPr>
            <a:spLocks noGrp="1"/>
          </p:cNvSpPr>
          <p:nvPr>
            <p:ph type="body" sz="quarter" idx="17"/>
          </p:nvPr>
        </p:nvSpPr>
        <p:spPr>
          <a:xfrm>
            <a:off x="6618289" y="6392863"/>
            <a:ext cx="2052638" cy="238125"/>
          </a:xfrm>
          <a:prstGeom prst="rect">
            <a:avLst/>
          </a:prstGeom>
        </p:spPr>
        <p:txBody>
          <a:bodyPr anchor="ctr"/>
          <a:lstStyle>
            <a:lvl1pPr algn="ctr">
              <a:buNone/>
              <a:defRPr sz="1200" b="0">
                <a:solidFill>
                  <a:schemeClr val="bg2"/>
                </a:solidFill>
              </a:defRPr>
            </a:lvl1pPr>
            <a:lvl2pPr algn="ctr">
              <a:buNone/>
              <a:defRPr sz="1200" b="0">
                <a:solidFill>
                  <a:schemeClr val="bg2"/>
                </a:solidFill>
              </a:defRPr>
            </a:lvl2pPr>
            <a:lvl3pPr algn="ctr">
              <a:buNone/>
              <a:defRPr sz="1200" b="0">
                <a:solidFill>
                  <a:schemeClr val="bg2"/>
                </a:solidFill>
              </a:defRPr>
            </a:lvl3pPr>
            <a:lvl4pPr algn="ctr">
              <a:buNone/>
              <a:defRPr sz="1200" b="0">
                <a:solidFill>
                  <a:schemeClr val="bg2"/>
                </a:solidFill>
              </a:defRPr>
            </a:lvl4pPr>
            <a:lvl5pPr algn="ctr">
              <a:buNone/>
              <a:defRPr sz="1200" b="0">
                <a:solidFill>
                  <a:schemeClr val="bg2"/>
                </a:solidFill>
              </a:defRPr>
            </a:lvl5pPr>
          </a:lstStyle>
          <a:p>
            <a:pPr lvl="0"/>
            <a:endParaRPr lang="en-US" dirty="0"/>
          </a:p>
        </p:txBody>
      </p:sp>
      <p:sp>
        <p:nvSpPr>
          <p:cNvPr id="16"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8" name="Text Placeholder 11"/>
          <p:cNvSpPr>
            <a:spLocks noGrp="1"/>
          </p:cNvSpPr>
          <p:nvPr>
            <p:ph type="body" sz="quarter" idx="18"/>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0"/>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icon layout">
    <p:spTree>
      <p:nvGrpSpPr>
        <p:cNvPr id="1" name=""/>
        <p:cNvGrpSpPr/>
        <p:nvPr/>
      </p:nvGrpSpPr>
      <p:grpSpPr>
        <a:xfrm>
          <a:off x="0" y="0"/>
          <a:ext cx="0" cy="0"/>
          <a:chOff x="0" y="0"/>
          <a:chExt cx="0" cy="0"/>
        </a:xfrm>
      </p:grpSpPr>
      <p:sp>
        <p:nvSpPr>
          <p:cNvPr id="11" name="Text Placeholder 6"/>
          <p:cNvSpPr>
            <a:spLocks noGrp="1"/>
          </p:cNvSpPr>
          <p:nvPr>
            <p:ph type="body" sz="quarter" idx="14"/>
          </p:nvPr>
        </p:nvSpPr>
        <p:spPr>
          <a:xfrm>
            <a:off x="450849" y="2733675"/>
            <a:ext cx="2062164"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2" name="Text Placeholder 6"/>
          <p:cNvSpPr>
            <a:spLocks noGrp="1"/>
          </p:cNvSpPr>
          <p:nvPr>
            <p:ph type="body" sz="quarter" idx="15"/>
          </p:nvPr>
        </p:nvSpPr>
        <p:spPr>
          <a:xfrm>
            <a:off x="2513013" y="2733675"/>
            <a:ext cx="2052638"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3" name="Text Placeholder 6"/>
          <p:cNvSpPr>
            <a:spLocks noGrp="1"/>
          </p:cNvSpPr>
          <p:nvPr>
            <p:ph type="body" sz="quarter" idx="16"/>
          </p:nvPr>
        </p:nvSpPr>
        <p:spPr>
          <a:xfrm>
            <a:off x="4565651" y="2733675"/>
            <a:ext cx="2052638"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4" name="Text Placeholder 6"/>
          <p:cNvSpPr>
            <a:spLocks noGrp="1"/>
          </p:cNvSpPr>
          <p:nvPr>
            <p:ph type="body" sz="quarter" idx="17"/>
          </p:nvPr>
        </p:nvSpPr>
        <p:spPr>
          <a:xfrm>
            <a:off x="6618289" y="2733675"/>
            <a:ext cx="2052638" cy="3659188"/>
          </a:xfrm>
          <a:prstGeom prst="rect">
            <a:avLst/>
          </a:prstGeom>
        </p:spPr>
        <p:txBody>
          <a:bodyPr l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5" name="Picture Placeholder 16"/>
          <p:cNvSpPr>
            <a:spLocks noGrp="1"/>
          </p:cNvSpPr>
          <p:nvPr>
            <p:ph type="pic" sz="quarter" idx="18" hasCustomPrompt="1"/>
          </p:nvPr>
        </p:nvSpPr>
        <p:spPr>
          <a:xfrm>
            <a:off x="424090" y="1944688"/>
            <a:ext cx="735013"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6" name="Picture Placeholder 16"/>
          <p:cNvSpPr>
            <a:spLocks noGrp="1"/>
          </p:cNvSpPr>
          <p:nvPr>
            <p:ph type="pic" sz="quarter" idx="19" hasCustomPrompt="1"/>
          </p:nvPr>
        </p:nvSpPr>
        <p:spPr>
          <a:xfrm>
            <a:off x="6642327" y="1944688"/>
            <a:ext cx="735013"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7" name="Picture Placeholder 16"/>
          <p:cNvSpPr>
            <a:spLocks noGrp="1"/>
          </p:cNvSpPr>
          <p:nvPr>
            <p:ph type="pic" sz="quarter" idx="20" hasCustomPrompt="1"/>
          </p:nvPr>
        </p:nvSpPr>
        <p:spPr>
          <a:xfrm>
            <a:off x="4569582" y="1944688"/>
            <a:ext cx="735013"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8" name="Picture Placeholder 16"/>
          <p:cNvSpPr>
            <a:spLocks noGrp="1"/>
          </p:cNvSpPr>
          <p:nvPr>
            <p:ph type="pic" sz="quarter" idx="21" hasCustomPrompt="1"/>
          </p:nvPr>
        </p:nvSpPr>
        <p:spPr>
          <a:xfrm>
            <a:off x="2496836" y="1944688"/>
            <a:ext cx="735013" cy="735013"/>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2"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23"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3"/>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 picture layout">
    <p:spTree>
      <p:nvGrpSpPr>
        <p:cNvPr id="1" name=""/>
        <p:cNvGrpSpPr/>
        <p:nvPr/>
      </p:nvGrpSpPr>
      <p:grpSpPr>
        <a:xfrm>
          <a:off x="0" y="0"/>
          <a:ext cx="0" cy="0"/>
          <a:chOff x="0" y="0"/>
          <a:chExt cx="0" cy="0"/>
        </a:xfrm>
      </p:grpSpPr>
      <p:sp>
        <p:nvSpPr>
          <p:cNvPr id="11" name="Text Placeholder 6"/>
          <p:cNvSpPr>
            <a:spLocks noGrp="1"/>
          </p:cNvSpPr>
          <p:nvPr>
            <p:ph type="body" sz="quarter" idx="14"/>
          </p:nvPr>
        </p:nvSpPr>
        <p:spPr>
          <a:xfrm>
            <a:off x="581025" y="3427413"/>
            <a:ext cx="1809749"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5" name="Picture Placeholder 16"/>
          <p:cNvSpPr>
            <a:spLocks noGrp="1"/>
          </p:cNvSpPr>
          <p:nvPr>
            <p:ph type="pic" sz="quarter" idx="18" hasCustomPrompt="1"/>
          </p:nvPr>
        </p:nvSpPr>
        <p:spPr>
          <a:xfrm>
            <a:off x="581025" y="1944688"/>
            <a:ext cx="180974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19" name="Rectangle 18"/>
          <p:cNvSpPr/>
          <p:nvPr userDrawn="1"/>
        </p:nvSpPr>
        <p:spPr>
          <a:xfrm>
            <a:off x="581025" y="2686050"/>
            <a:ext cx="180974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6"/>
          <p:cNvSpPr>
            <a:spLocks noGrp="1"/>
          </p:cNvSpPr>
          <p:nvPr>
            <p:ph type="body" sz="quarter" idx="19"/>
          </p:nvPr>
        </p:nvSpPr>
        <p:spPr>
          <a:xfrm>
            <a:off x="2628901" y="3427413"/>
            <a:ext cx="1803399"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1" name="Picture Placeholder 16"/>
          <p:cNvSpPr>
            <a:spLocks noGrp="1"/>
          </p:cNvSpPr>
          <p:nvPr>
            <p:ph type="pic" sz="quarter" idx="20" hasCustomPrompt="1"/>
          </p:nvPr>
        </p:nvSpPr>
        <p:spPr>
          <a:xfrm>
            <a:off x="2628901" y="1944688"/>
            <a:ext cx="180974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2" name="Rectangle 21"/>
          <p:cNvSpPr/>
          <p:nvPr userDrawn="1"/>
        </p:nvSpPr>
        <p:spPr>
          <a:xfrm>
            <a:off x="2628901" y="2686050"/>
            <a:ext cx="180974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6"/>
          <p:cNvSpPr>
            <a:spLocks noGrp="1"/>
          </p:cNvSpPr>
          <p:nvPr>
            <p:ph type="body" sz="quarter" idx="21"/>
          </p:nvPr>
        </p:nvSpPr>
        <p:spPr>
          <a:xfrm>
            <a:off x="4695826" y="3427413"/>
            <a:ext cx="1809749"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4" name="Picture Placeholder 16"/>
          <p:cNvSpPr>
            <a:spLocks noGrp="1"/>
          </p:cNvSpPr>
          <p:nvPr>
            <p:ph type="pic" sz="quarter" idx="22" hasCustomPrompt="1"/>
          </p:nvPr>
        </p:nvSpPr>
        <p:spPr>
          <a:xfrm>
            <a:off x="4695826" y="1944688"/>
            <a:ext cx="180974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5" name="Rectangle 24"/>
          <p:cNvSpPr/>
          <p:nvPr userDrawn="1"/>
        </p:nvSpPr>
        <p:spPr>
          <a:xfrm>
            <a:off x="4695826" y="2686050"/>
            <a:ext cx="180974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6"/>
          <p:cNvSpPr>
            <a:spLocks noGrp="1"/>
          </p:cNvSpPr>
          <p:nvPr>
            <p:ph type="body" sz="quarter" idx="23"/>
          </p:nvPr>
        </p:nvSpPr>
        <p:spPr>
          <a:xfrm>
            <a:off x="6743701" y="3427413"/>
            <a:ext cx="1809749" cy="2965450"/>
          </a:xfrm>
          <a:prstGeom prst="rect">
            <a:avLst/>
          </a:prstGeom>
        </p:spPr>
        <p:txBody>
          <a:bodyPr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7" name="Picture Placeholder 16"/>
          <p:cNvSpPr>
            <a:spLocks noGrp="1"/>
          </p:cNvSpPr>
          <p:nvPr>
            <p:ph type="pic" sz="quarter" idx="24" hasCustomPrompt="1"/>
          </p:nvPr>
        </p:nvSpPr>
        <p:spPr>
          <a:xfrm>
            <a:off x="6743701" y="1944688"/>
            <a:ext cx="1809749" cy="1131887"/>
          </a:xfrm>
          <a:prstGeom prst="rect">
            <a:avLst/>
          </a:prstGeom>
        </p:spPr>
        <p:txBody>
          <a:bodyPr anchor="ctr"/>
          <a:lstStyle>
            <a:lvl1pPr marL="0" indent="0" algn="ctr">
              <a:buNone/>
              <a:defRPr sz="1600">
                <a:solidFill>
                  <a:schemeClr val="accent6"/>
                </a:solidFill>
              </a:defRPr>
            </a:lvl1pPr>
          </a:lstStyle>
          <a:p>
            <a:r>
              <a:rPr lang="en-US" dirty="0" smtClean="0"/>
              <a:t>icon</a:t>
            </a:r>
            <a:endParaRPr lang="en-US" dirty="0"/>
          </a:p>
        </p:txBody>
      </p:sp>
      <p:sp>
        <p:nvSpPr>
          <p:cNvPr id="28" name="Rectangle 27"/>
          <p:cNvSpPr/>
          <p:nvPr userDrawn="1"/>
        </p:nvSpPr>
        <p:spPr>
          <a:xfrm>
            <a:off x="6743701" y="2686050"/>
            <a:ext cx="1809749" cy="390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29"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6"/>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nfographic layou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4708525" y="1944688"/>
            <a:ext cx="3962400" cy="3706813"/>
          </a:xfrm>
          <a:prstGeom prst="rect">
            <a:avLst/>
          </a:prstGeom>
        </p:spPr>
        <p:txBody>
          <a:bodyPr anchor="ctr"/>
          <a:lstStyle>
            <a:lvl1pPr algn="ctr">
              <a:buNone/>
              <a:defRPr sz="1800">
                <a:solidFill>
                  <a:schemeClr val="bg2"/>
                </a:solidFill>
              </a:defRPr>
            </a:lvl1pPr>
          </a:lstStyle>
          <a:p>
            <a:endParaRPr lang="en-US" dirty="0"/>
          </a:p>
        </p:txBody>
      </p:sp>
      <p:sp>
        <p:nvSpPr>
          <p:cNvPr id="6" name="Text Placeholder 9"/>
          <p:cNvSpPr>
            <a:spLocks noGrp="1"/>
          </p:cNvSpPr>
          <p:nvPr>
            <p:ph type="body" sz="quarter" idx="11"/>
          </p:nvPr>
        </p:nvSpPr>
        <p:spPr>
          <a:xfrm>
            <a:off x="450849" y="1944687"/>
            <a:ext cx="3981451"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Text Placeholder 7"/>
          <p:cNvSpPr>
            <a:spLocks noGrp="1"/>
          </p:cNvSpPr>
          <p:nvPr>
            <p:ph type="body" sz="quarter" idx="12"/>
          </p:nvPr>
        </p:nvSpPr>
        <p:spPr>
          <a:xfrm>
            <a:off x="4708525" y="1944688"/>
            <a:ext cx="3962400" cy="419100"/>
          </a:xfrm>
          <a:prstGeom prst="rect">
            <a:avLst/>
          </a:prstGeom>
        </p:spPr>
        <p:txBody>
          <a:bodyPr/>
          <a:lstStyle>
            <a:lvl1pPr>
              <a:buNone/>
              <a:defRPr sz="1600">
                <a:solidFill>
                  <a:schemeClr val="tx1"/>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endParaRPr lang="en-US" dirty="0"/>
          </a:p>
        </p:txBody>
      </p:sp>
      <p:sp>
        <p:nvSpPr>
          <p:cNvPr id="9"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3"/>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15"/>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nfographic layout">
    <p:spTree>
      <p:nvGrpSpPr>
        <p:cNvPr id="1" name=""/>
        <p:cNvGrpSpPr/>
        <p:nvPr/>
      </p:nvGrpSpPr>
      <p:grpSpPr>
        <a:xfrm>
          <a:off x="0" y="0"/>
          <a:ext cx="0" cy="0"/>
          <a:chOff x="0" y="0"/>
          <a:chExt cx="0" cy="0"/>
        </a:xfrm>
      </p:grpSpPr>
      <p:sp>
        <p:nvSpPr>
          <p:cNvPr id="5" name="Chart Placeholder 4"/>
          <p:cNvSpPr>
            <a:spLocks noGrp="1"/>
          </p:cNvSpPr>
          <p:nvPr>
            <p:ph type="chart" sz="quarter" idx="10"/>
          </p:nvPr>
        </p:nvSpPr>
        <p:spPr>
          <a:xfrm>
            <a:off x="4692649" y="3954463"/>
            <a:ext cx="3997326" cy="2438400"/>
          </a:xfrm>
          <a:prstGeom prst="rect">
            <a:avLst/>
          </a:prstGeom>
        </p:spPr>
        <p:txBody>
          <a:bodyPr anchor="ctr"/>
          <a:lstStyle>
            <a:lvl1pPr algn="ctr">
              <a:buNone/>
              <a:defRPr sz="1800">
                <a:solidFill>
                  <a:schemeClr val="bg2"/>
                </a:solidFill>
              </a:defRPr>
            </a:lvl1pPr>
          </a:lstStyle>
          <a:p>
            <a:endParaRPr lang="en-US" dirty="0"/>
          </a:p>
        </p:txBody>
      </p:sp>
      <p:sp>
        <p:nvSpPr>
          <p:cNvPr id="6" name="Text Placeholder 9"/>
          <p:cNvSpPr>
            <a:spLocks noGrp="1"/>
          </p:cNvSpPr>
          <p:nvPr>
            <p:ph type="body" sz="quarter" idx="11"/>
          </p:nvPr>
        </p:nvSpPr>
        <p:spPr>
          <a:xfrm>
            <a:off x="450850" y="1944688"/>
            <a:ext cx="3981450" cy="1482726"/>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Text Placeholder 7"/>
          <p:cNvSpPr>
            <a:spLocks noGrp="1"/>
          </p:cNvSpPr>
          <p:nvPr>
            <p:ph type="body" sz="quarter" idx="12"/>
          </p:nvPr>
        </p:nvSpPr>
        <p:spPr>
          <a:xfrm>
            <a:off x="4692650" y="3570287"/>
            <a:ext cx="3997325" cy="384175"/>
          </a:xfrm>
          <a:prstGeom prst="rect">
            <a:avLst/>
          </a:prstGeom>
        </p:spPr>
        <p:txBody>
          <a:bodyPr/>
          <a:lstStyle>
            <a:lvl1pPr>
              <a:buNone/>
              <a:defRPr sz="1600">
                <a:solidFill>
                  <a:schemeClr val="tx1"/>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endParaRPr lang="en-US" dirty="0"/>
          </a:p>
        </p:txBody>
      </p:sp>
      <p:sp>
        <p:nvSpPr>
          <p:cNvPr id="9" name="Chart Placeholder 4"/>
          <p:cNvSpPr>
            <a:spLocks noGrp="1"/>
          </p:cNvSpPr>
          <p:nvPr>
            <p:ph type="chart" sz="quarter" idx="14"/>
          </p:nvPr>
        </p:nvSpPr>
        <p:spPr>
          <a:xfrm>
            <a:off x="450849" y="3954463"/>
            <a:ext cx="3981451" cy="2438400"/>
          </a:xfrm>
          <a:prstGeom prst="rect">
            <a:avLst/>
          </a:prstGeom>
        </p:spPr>
        <p:txBody>
          <a:bodyPr anchor="ctr"/>
          <a:lstStyle>
            <a:lvl1pPr algn="ctr">
              <a:buNone/>
              <a:defRPr sz="1800">
                <a:solidFill>
                  <a:schemeClr val="bg2"/>
                </a:solidFill>
              </a:defRPr>
            </a:lvl1pPr>
          </a:lstStyle>
          <a:p>
            <a:endParaRPr lang="en-US" dirty="0"/>
          </a:p>
        </p:txBody>
      </p:sp>
      <p:sp>
        <p:nvSpPr>
          <p:cNvPr id="11" name="Text Placeholder 7"/>
          <p:cNvSpPr>
            <a:spLocks noGrp="1"/>
          </p:cNvSpPr>
          <p:nvPr>
            <p:ph type="body" sz="quarter" idx="15"/>
          </p:nvPr>
        </p:nvSpPr>
        <p:spPr>
          <a:xfrm>
            <a:off x="450849" y="3570287"/>
            <a:ext cx="3981452" cy="384175"/>
          </a:xfrm>
          <a:prstGeom prst="rect">
            <a:avLst/>
          </a:prstGeom>
        </p:spPr>
        <p:txBody>
          <a:bodyPr/>
          <a:lstStyle>
            <a:lvl1pPr>
              <a:buNone/>
              <a:defRPr sz="1600">
                <a:solidFill>
                  <a:schemeClr val="tx1"/>
                </a:solidFill>
              </a:defRPr>
            </a:lvl1pPr>
            <a:lvl2pPr>
              <a:buNone/>
              <a:defRPr sz="1600">
                <a:solidFill>
                  <a:schemeClr val="tx2"/>
                </a:solidFill>
              </a:defRPr>
            </a:lvl2pPr>
            <a:lvl3pPr>
              <a:buNone/>
              <a:defRPr sz="1600">
                <a:solidFill>
                  <a:schemeClr val="tx2"/>
                </a:solidFill>
              </a:defRPr>
            </a:lvl3pPr>
            <a:lvl4pPr>
              <a:buNone/>
              <a:defRPr sz="1600">
                <a:solidFill>
                  <a:schemeClr val="tx2"/>
                </a:solidFill>
              </a:defRPr>
            </a:lvl4pPr>
            <a:lvl5pPr>
              <a:buNone/>
              <a:defRPr sz="1600">
                <a:solidFill>
                  <a:schemeClr val="tx2"/>
                </a:solidFill>
              </a:defRPr>
            </a:lvl5pPr>
          </a:lstStyle>
          <a:p>
            <a:pPr lvl="0"/>
            <a:endParaRPr lang="en-US" dirty="0"/>
          </a:p>
        </p:txBody>
      </p:sp>
      <p:sp>
        <p:nvSpPr>
          <p:cNvPr id="12" name="Text Placeholder 9"/>
          <p:cNvSpPr>
            <a:spLocks noGrp="1"/>
          </p:cNvSpPr>
          <p:nvPr>
            <p:ph type="body" sz="quarter" idx="16"/>
          </p:nvPr>
        </p:nvSpPr>
        <p:spPr>
          <a:xfrm>
            <a:off x="4692650" y="1944688"/>
            <a:ext cx="3997325" cy="1482726"/>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13"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7"/>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19"/>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4 Column icon layout">
    <p:spTree>
      <p:nvGrpSpPr>
        <p:cNvPr id="1" name=""/>
        <p:cNvGrpSpPr/>
        <p:nvPr/>
      </p:nvGrpSpPr>
      <p:grpSpPr>
        <a:xfrm>
          <a:off x="0" y="0"/>
          <a:ext cx="0" cy="0"/>
          <a:chOff x="0" y="0"/>
          <a:chExt cx="0" cy="0"/>
        </a:xfrm>
      </p:grpSpPr>
      <p:sp>
        <p:nvSpPr>
          <p:cNvPr id="15" name="Picture Placeholder 16"/>
          <p:cNvSpPr>
            <a:spLocks noGrp="1"/>
          </p:cNvSpPr>
          <p:nvPr>
            <p:ph type="pic" sz="quarter" idx="18" hasCustomPrompt="1"/>
          </p:nvPr>
        </p:nvSpPr>
        <p:spPr>
          <a:xfrm>
            <a:off x="581025" y="1495425"/>
            <a:ext cx="8763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6" name="Picture Placeholder 16"/>
          <p:cNvSpPr>
            <a:spLocks noGrp="1"/>
          </p:cNvSpPr>
          <p:nvPr>
            <p:ph type="pic" sz="quarter" idx="19" hasCustomPrompt="1"/>
          </p:nvPr>
        </p:nvSpPr>
        <p:spPr>
          <a:xfrm>
            <a:off x="6768571" y="1495425"/>
            <a:ext cx="8763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7" name="Picture Placeholder 16"/>
          <p:cNvSpPr>
            <a:spLocks noGrp="1"/>
          </p:cNvSpPr>
          <p:nvPr>
            <p:ph type="pic" sz="quarter" idx="20" hasCustomPrompt="1"/>
          </p:nvPr>
        </p:nvSpPr>
        <p:spPr>
          <a:xfrm>
            <a:off x="4695826" y="1495425"/>
            <a:ext cx="8763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8" name="Picture Placeholder 16"/>
          <p:cNvSpPr>
            <a:spLocks noGrp="1"/>
          </p:cNvSpPr>
          <p:nvPr>
            <p:ph type="pic" sz="quarter" idx="21" hasCustomPrompt="1"/>
          </p:nvPr>
        </p:nvSpPr>
        <p:spPr>
          <a:xfrm>
            <a:off x="2623080" y="1495425"/>
            <a:ext cx="876300" cy="1069977"/>
          </a:xfrm>
          <a:prstGeom prst="rect">
            <a:avLst/>
          </a:prstGeom>
        </p:spPr>
        <p:txBody>
          <a:bodyPr anchor="ctr"/>
          <a:lstStyle>
            <a:lvl1pPr marL="0" indent="0" algn="ctr">
              <a:buNone/>
              <a:defRPr sz="1400">
                <a:solidFill>
                  <a:schemeClr val="accent6"/>
                </a:solidFill>
              </a:defRPr>
            </a:lvl1pPr>
          </a:lstStyle>
          <a:p>
            <a:r>
              <a:rPr lang="en-US" dirty="0" smtClean="0"/>
              <a:t>icon</a:t>
            </a:r>
            <a:endParaRPr lang="en-US" dirty="0"/>
          </a:p>
        </p:txBody>
      </p:sp>
      <p:sp>
        <p:nvSpPr>
          <p:cNvPr id="19" name="Text Placeholder 6"/>
          <p:cNvSpPr>
            <a:spLocks noGrp="1"/>
          </p:cNvSpPr>
          <p:nvPr>
            <p:ph type="body" sz="quarter" idx="14"/>
          </p:nvPr>
        </p:nvSpPr>
        <p:spPr>
          <a:xfrm>
            <a:off x="581025" y="2679702"/>
            <a:ext cx="1809749"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1" name="Text Placeholder 6"/>
          <p:cNvSpPr>
            <a:spLocks noGrp="1"/>
          </p:cNvSpPr>
          <p:nvPr>
            <p:ph type="body" sz="quarter" idx="22"/>
          </p:nvPr>
        </p:nvSpPr>
        <p:spPr>
          <a:xfrm>
            <a:off x="2628901" y="2679702"/>
            <a:ext cx="1803399"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2" name="Text Placeholder 6"/>
          <p:cNvSpPr>
            <a:spLocks noGrp="1"/>
          </p:cNvSpPr>
          <p:nvPr>
            <p:ph type="body" sz="quarter" idx="23"/>
          </p:nvPr>
        </p:nvSpPr>
        <p:spPr>
          <a:xfrm>
            <a:off x="4695826" y="2679702"/>
            <a:ext cx="1809749"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23" name="Text Placeholder 6"/>
          <p:cNvSpPr>
            <a:spLocks noGrp="1"/>
          </p:cNvSpPr>
          <p:nvPr>
            <p:ph type="body" sz="quarter" idx="24"/>
          </p:nvPr>
        </p:nvSpPr>
        <p:spPr>
          <a:xfrm>
            <a:off x="6743701" y="2679702"/>
            <a:ext cx="1809749" cy="3713161"/>
          </a:xfrm>
          <a:prstGeom prst="rect">
            <a:avLst/>
          </a:prstGeom>
        </p:spPr>
        <p:txBody>
          <a:bodyPr lIns="0" tIns="0" rIns="0" bIns="0" anchor="t"/>
          <a:lstStyle>
            <a:lvl1pPr algn="l">
              <a:buNone/>
              <a:defRPr sz="1200" b="0">
                <a:solidFill>
                  <a:schemeClr val="tx1"/>
                </a:solidFill>
              </a:defRPr>
            </a:lvl1pPr>
            <a:lvl2pPr algn="l">
              <a:buNone/>
              <a:defRPr sz="1200" b="0">
                <a:solidFill>
                  <a:schemeClr val="tx2"/>
                </a:solidFill>
              </a:defRPr>
            </a:lvl2pPr>
            <a:lvl3pPr algn="l">
              <a:buNone/>
              <a:defRPr sz="1200" b="0">
                <a:solidFill>
                  <a:schemeClr val="tx2"/>
                </a:solidFill>
              </a:defRPr>
            </a:lvl3pPr>
            <a:lvl4pPr algn="l">
              <a:buNone/>
              <a:defRPr sz="1200" b="0">
                <a:solidFill>
                  <a:schemeClr val="tx2"/>
                </a:solidFill>
              </a:defRPr>
            </a:lvl4pPr>
            <a:lvl5pPr algn="l">
              <a:buNone/>
              <a:defRPr sz="1200" b="0">
                <a:solidFill>
                  <a:schemeClr val="tx2"/>
                </a:solidFill>
              </a:defRPr>
            </a:lvl5pPr>
          </a:lstStyle>
          <a:p>
            <a:pPr lvl="0"/>
            <a:endParaRPr lang="en-US" dirty="0"/>
          </a:p>
        </p:txBody>
      </p:sp>
      <p:sp>
        <p:nvSpPr>
          <p:cNvPr id="13"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26"/>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V_1 per page">
    <p:spTree>
      <p:nvGrpSpPr>
        <p:cNvPr id="1" name=""/>
        <p:cNvGrpSpPr/>
        <p:nvPr/>
      </p:nvGrpSpPr>
      <p:grpSpPr>
        <a:xfrm>
          <a:off x="0" y="0"/>
          <a:ext cx="0" cy="0"/>
          <a:chOff x="0" y="0"/>
          <a:chExt cx="0" cy="0"/>
        </a:xfrm>
      </p:grpSpPr>
      <p:sp>
        <p:nvSpPr>
          <p:cNvPr id="3" name="Text Placeholder 2"/>
          <p:cNvSpPr>
            <a:spLocks noGrp="1"/>
          </p:cNvSpPr>
          <p:nvPr>
            <p:ph type="body" sz="quarter" idx="25" hasCustomPrompt="1"/>
          </p:nvPr>
        </p:nvSpPr>
        <p:spPr>
          <a:xfrm>
            <a:off x="539750" y="3401568"/>
            <a:ext cx="3917950" cy="720197"/>
          </a:xfrm>
          <a:prstGeom prst="rect">
            <a:avLst/>
          </a:prstGeom>
        </p:spPr>
        <p:txBody>
          <a:bodyPr>
            <a:spAutoFit/>
          </a:bodyPr>
          <a:lstStyle>
            <a:lvl1pPr marL="0" indent="0">
              <a:buNone/>
              <a:defRPr sz="1200" b="0" baseline="0"/>
            </a:lvl1pPr>
            <a:lvl2pPr marL="457200" indent="0">
              <a:spcAft>
                <a:spcPts val="600"/>
              </a:spcAft>
              <a:buNone/>
              <a:defRPr sz="1200"/>
            </a:lvl2pPr>
            <a:lvl3pPr marL="171450" indent="-171450">
              <a:spcAft>
                <a:spcPts val="600"/>
              </a:spcAft>
              <a:buFont typeface="Arial" panose="020B0604020202020204" pitchFamily="34" charset="0"/>
              <a:buChar char="•"/>
              <a:tabLst/>
              <a:defRPr sz="1200"/>
            </a:lvl3pPr>
            <a:lvl4pPr>
              <a:defRPr sz="1200"/>
            </a:lvl4pPr>
            <a:lvl5pPr>
              <a:defRPr sz="1200"/>
            </a:lvl5pPr>
          </a:lstStyle>
          <a:p>
            <a:pPr lvl="0"/>
            <a:r>
              <a:rPr lang="en-US" dirty="0" smtClean="0"/>
              <a:t>Background</a:t>
            </a:r>
          </a:p>
          <a:p>
            <a:pPr lvl="0"/>
            <a:r>
              <a:rPr lang="en-US" dirty="0" smtClean="0"/>
              <a:t>Body text</a:t>
            </a:r>
          </a:p>
          <a:p>
            <a:pPr lvl="2"/>
            <a:r>
              <a:rPr lang="en-US" dirty="0" smtClean="0"/>
              <a:t>Bullet 1</a:t>
            </a:r>
            <a:endParaRPr lang="en-NZ" dirty="0"/>
          </a:p>
        </p:txBody>
      </p:sp>
      <p:sp>
        <p:nvSpPr>
          <p:cNvPr id="12" name="Text Placeholder 2"/>
          <p:cNvSpPr>
            <a:spLocks noGrp="1"/>
          </p:cNvSpPr>
          <p:nvPr>
            <p:ph type="body" sz="quarter" idx="35" hasCustomPrompt="1"/>
          </p:nvPr>
        </p:nvSpPr>
        <p:spPr>
          <a:xfrm>
            <a:off x="4683125" y="3401568"/>
            <a:ext cx="3917950" cy="720197"/>
          </a:xfrm>
          <a:prstGeom prst="rect">
            <a:avLst/>
          </a:prstGeom>
        </p:spPr>
        <p:txBody>
          <a:bodyPr>
            <a:spAutoFit/>
          </a:bodyPr>
          <a:lstStyle>
            <a:lvl1pPr marL="0" indent="0">
              <a:buNone/>
              <a:defRPr sz="1200" baseline="0"/>
            </a:lvl1pPr>
            <a:lvl2pPr marL="457200" indent="0">
              <a:spcAft>
                <a:spcPts val="600"/>
              </a:spcAft>
              <a:buNone/>
              <a:defRPr sz="1200"/>
            </a:lvl2pPr>
            <a:lvl3pPr marL="177800" indent="-177800">
              <a:spcAft>
                <a:spcPts val="600"/>
              </a:spcAft>
              <a:tabLst/>
              <a:defRPr sz="1200"/>
            </a:lvl3pPr>
            <a:lvl4pPr>
              <a:defRPr sz="1200"/>
            </a:lvl4pPr>
            <a:lvl5pPr>
              <a:defRPr sz="1200"/>
            </a:lvl5pPr>
          </a:lstStyle>
          <a:p>
            <a:pPr lvl="0"/>
            <a:r>
              <a:rPr lang="en-US" dirty="0" smtClean="0"/>
              <a:t>Experience</a:t>
            </a:r>
          </a:p>
          <a:p>
            <a:pPr lvl="0"/>
            <a:r>
              <a:rPr lang="en-US" dirty="0" smtClean="0"/>
              <a:t>Body text</a:t>
            </a:r>
          </a:p>
          <a:p>
            <a:pPr lvl="2"/>
            <a:r>
              <a:rPr lang="en-US" dirty="0" smtClean="0"/>
              <a:t>Bullet 1</a:t>
            </a:r>
            <a:endParaRPr lang="en-NZ" dirty="0"/>
          </a:p>
        </p:txBody>
      </p:sp>
      <p:sp>
        <p:nvSpPr>
          <p:cNvPr id="13" name="Text Placeholder 2"/>
          <p:cNvSpPr>
            <a:spLocks noGrp="1"/>
          </p:cNvSpPr>
          <p:nvPr>
            <p:ph type="body" sz="quarter" idx="34" hasCustomPrompt="1"/>
          </p:nvPr>
        </p:nvSpPr>
        <p:spPr>
          <a:xfrm>
            <a:off x="1892299" y="2308286"/>
            <a:ext cx="2571751" cy="935641"/>
          </a:xfrm>
          <a:prstGeom prst="rect">
            <a:avLst/>
          </a:prstGeom>
        </p:spPr>
        <p:txBody>
          <a:bodyPr>
            <a:spAutoFit/>
          </a:bodyPr>
          <a:lstStyle>
            <a:lvl1pPr marL="0" indent="0">
              <a:spcAft>
                <a:spcPts val="0"/>
              </a:spcAft>
              <a:buNone/>
              <a:defRPr sz="1400" b="0" baseline="0">
                <a:solidFill>
                  <a:schemeClr val="accent1"/>
                </a:solidFill>
              </a:defRPr>
            </a:lvl1pPr>
            <a:lvl2pPr marL="457200" indent="0">
              <a:buNone/>
              <a:defRPr sz="1400">
                <a:solidFill>
                  <a:schemeClr val="bg2"/>
                </a:solidFill>
              </a:defRPr>
            </a:lvl2pPr>
            <a:lvl3pPr marL="0" indent="0">
              <a:spcAft>
                <a:spcPts val="0"/>
              </a:spcAft>
              <a:buFont typeface="Arial" panose="020B0604020202020204" pitchFamily="34" charset="0"/>
              <a:buNone/>
              <a:tabLst/>
              <a:defRPr sz="1000" baseline="0">
                <a:solidFill>
                  <a:schemeClr val="accent2"/>
                </a:solidFill>
              </a:defRPr>
            </a:lvl3pPr>
            <a:lvl4pPr>
              <a:defRPr sz="1100"/>
            </a:lvl4pPr>
            <a:lvl5pPr>
              <a:defRPr sz="1200"/>
            </a:lvl5pPr>
          </a:lstStyle>
          <a:p>
            <a:pPr lvl="0"/>
            <a:r>
              <a:rPr lang="en-US" dirty="0" smtClean="0"/>
              <a:t>Name Surname</a:t>
            </a:r>
          </a:p>
          <a:p>
            <a:pPr lvl="0"/>
            <a:r>
              <a:rPr lang="en-US" dirty="0" smtClean="0"/>
              <a:t>Title</a:t>
            </a:r>
          </a:p>
          <a:p>
            <a:pPr lvl="2"/>
            <a:r>
              <a:rPr lang="en-US" dirty="0" smtClean="0"/>
              <a:t>Contact details</a:t>
            </a:r>
          </a:p>
          <a:p>
            <a:pPr lvl="2"/>
            <a:r>
              <a:rPr lang="en-US" dirty="0" smtClean="0"/>
              <a:t>Email address</a:t>
            </a:r>
          </a:p>
        </p:txBody>
      </p:sp>
      <p:sp>
        <p:nvSpPr>
          <p:cNvPr id="9"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1" name="Text Placeholder 11"/>
          <p:cNvSpPr>
            <a:spLocks noGrp="1"/>
          </p:cNvSpPr>
          <p:nvPr>
            <p:ph type="body" sz="quarter" idx="15"/>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37"/>
          </p:nvPr>
        </p:nvSpPr>
        <p:spPr/>
        <p:txBody>
          <a:bodyPr/>
          <a:lstStyle/>
          <a:p>
            <a:fld id="{37375A8A-23F4-4063-BF5D-AACA5B32A470}" type="slidenum">
              <a:rPr lang="en-US" smtClean="0"/>
              <a:pPr/>
              <a:t>‹#›</a:t>
            </a:fld>
            <a:endParaRPr lang="en-US" dirty="0"/>
          </a:p>
        </p:txBody>
      </p:sp>
      <p:sp>
        <p:nvSpPr>
          <p:cNvPr id="6" name="Picture Placeholder 5"/>
          <p:cNvSpPr>
            <a:spLocks noGrp="1"/>
          </p:cNvSpPr>
          <p:nvPr>
            <p:ph type="pic" sz="quarter" idx="38" hasCustomPrompt="1"/>
          </p:nvPr>
        </p:nvSpPr>
        <p:spPr>
          <a:xfrm>
            <a:off x="539750" y="1758963"/>
            <a:ext cx="1241425" cy="1516062"/>
          </a:xfrm>
          <a:prstGeom prst="rect">
            <a:avLst/>
          </a:prstGeom>
          <a:solidFill>
            <a:schemeClr val="bg1"/>
          </a:solidFill>
        </p:spPr>
        <p:txBody>
          <a:bodyPr/>
          <a:lstStyle>
            <a:lvl1pPr marL="0" indent="0" algn="ctr">
              <a:buNone/>
              <a:defRPr sz="1400"/>
            </a:lvl1pPr>
          </a:lstStyle>
          <a:p>
            <a:r>
              <a:rPr lang="en-US" dirty="0" smtClean="0"/>
              <a:t>Click and open Windows Explorer</a:t>
            </a:r>
          </a:p>
          <a:p>
            <a:endParaRPr lang="en-US" dirty="0"/>
          </a:p>
        </p:txBody>
      </p:sp>
    </p:spTree>
    <p:extLst>
      <p:ext uri="{BB962C8B-B14F-4D97-AF65-F5344CB8AC3E}">
        <p14:creationId xmlns:p14="http://schemas.microsoft.com/office/powerpoint/2010/main" val="7071609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V_4 per page">
    <p:spTree>
      <p:nvGrpSpPr>
        <p:cNvPr id="1" name=""/>
        <p:cNvGrpSpPr/>
        <p:nvPr/>
      </p:nvGrpSpPr>
      <p:grpSpPr>
        <a:xfrm>
          <a:off x="0" y="0"/>
          <a:ext cx="0" cy="0"/>
          <a:chOff x="0" y="0"/>
          <a:chExt cx="0" cy="0"/>
        </a:xfrm>
      </p:grpSpPr>
      <p:sp>
        <p:nvSpPr>
          <p:cNvPr id="15" name="Picture Placeholder 16"/>
          <p:cNvSpPr>
            <a:spLocks noGrp="1"/>
          </p:cNvSpPr>
          <p:nvPr>
            <p:ph type="pic" sz="quarter" idx="18" hasCustomPrompt="1"/>
          </p:nvPr>
        </p:nvSpPr>
        <p:spPr>
          <a:xfrm>
            <a:off x="539749" y="1769337"/>
            <a:ext cx="876300" cy="1069977"/>
          </a:xfrm>
          <a:prstGeom prst="rect">
            <a:avLst/>
          </a:prstGeom>
          <a:noFill/>
        </p:spPr>
        <p:txBody>
          <a:bodyPr anchor="ctr">
            <a:noAutofit/>
          </a:bodyPr>
          <a:lstStyle>
            <a:lvl1pPr marL="0" indent="0" algn="ctr">
              <a:buNone/>
              <a:defRPr sz="1200">
                <a:solidFill>
                  <a:schemeClr val="accent6"/>
                </a:solidFill>
              </a:defRPr>
            </a:lvl1pPr>
          </a:lstStyle>
          <a:p>
            <a:r>
              <a:rPr lang="en-NZ" dirty="0" smtClean="0"/>
              <a:t>Click and open Windows Explorer</a:t>
            </a:r>
          </a:p>
        </p:txBody>
      </p:sp>
      <p:sp>
        <p:nvSpPr>
          <p:cNvPr id="16" name="Picture Placeholder 16"/>
          <p:cNvSpPr>
            <a:spLocks noGrp="1"/>
          </p:cNvSpPr>
          <p:nvPr>
            <p:ph type="pic" sz="quarter" idx="19" hasCustomPrompt="1"/>
          </p:nvPr>
        </p:nvSpPr>
        <p:spPr>
          <a:xfrm>
            <a:off x="6754851" y="1769337"/>
            <a:ext cx="876300" cy="1069977"/>
          </a:xfrm>
          <a:prstGeom prst="rect">
            <a:avLst/>
          </a:prstGeom>
          <a:noFill/>
        </p:spPr>
        <p:txBody>
          <a:bodyPr anchor="ctr">
            <a:noAutofit/>
          </a:bodyPr>
          <a:lstStyle>
            <a:lvl1pPr marL="0" indent="0" algn="ctr">
              <a:buNone/>
              <a:defRPr sz="1200">
                <a:solidFill>
                  <a:schemeClr val="accent6"/>
                </a:solidFill>
              </a:defRPr>
            </a:lvl1pPr>
          </a:lstStyle>
          <a:p>
            <a:r>
              <a:rPr lang="en-NZ" dirty="0" smtClean="0"/>
              <a:t>Click and open Windows Explorer</a:t>
            </a:r>
          </a:p>
        </p:txBody>
      </p:sp>
      <p:sp>
        <p:nvSpPr>
          <p:cNvPr id="17" name="Picture Placeholder 16"/>
          <p:cNvSpPr>
            <a:spLocks noGrp="1"/>
          </p:cNvSpPr>
          <p:nvPr>
            <p:ph type="pic" sz="quarter" idx="20" hasCustomPrompt="1"/>
          </p:nvPr>
        </p:nvSpPr>
        <p:spPr>
          <a:xfrm>
            <a:off x="4683151" y="1769337"/>
            <a:ext cx="876300" cy="1069977"/>
          </a:xfrm>
          <a:prstGeom prst="rect">
            <a:avLst/>
          </a:prstGeom>
          <a:noFill/>
        </p:spPr>
        <p:txBody>
          <a:bodyPr anchor="ctr">
            <a:noAutofit/>
          </a:bodyPr>
          <a:lstStyle>
            <a:lvl1pPr marL="0" indent="0" algn="ctr">
              <a:buNone/>
              <a:defRPr sz="1200">
                <a:solidFill>
                  <a:schemeClr val="accent6"/>
                </a:solidFill>
              </a:defRPr>
            </a:lvl1pPr>
          </a:lstStyle>
          <a:p>
            <a:r>
              <a:rPr lang="en-NZ" dirty="0" smtClean="0"/>
              <a:t>Click and open Windows Explorer</a:t>
            </a:r>
          </a:p>
        </p:txBody>
      </p:sp>
      <p:sp>
        <p:nvSpPr>
          <p:cNvPr id="18" name="Picture Placeholder 16"/>
          <p:cNvSpPr>
            <a:spLocks noGrp="1"/>
          </p:cNvSpPr>
          <p:nvPr>
            <p:ph type="pic" sz="quarter" idx="21" hasCustomPrompt="1"/>
          </p:nvPr>
        </p:nvSpPr>
        <p:spPr>
          <a:xfrm>
            <a:off x="2611450" y="1769337"/>
            <a:ext cx="876300" cy="1069977"/>
          </a:xfrm>
          <a:prstGeom prst="rect">
            <a:avLst/>
          </a:prstGeom>
          <a:noFill/>
        </p:spPr>
        <p:txBody>
          <a:bodyPr anchor="ctr">
            <a:noAutofit/>
          </a:bodyPr>
          <a:lstStyle>
            <a:lvl1pPr marL="0" indent="0" algn="ctr">
              <a:buNone/>
              <a:defRPr sz="1200">
                <a:solidFill>
                  <a:schemeClr val="accent6"/>
                </a:solidFill>
              </a:defRPr>
            </a:lvl1pPr>
          </a:lstStyle>
          <a:p>
            <a:r>
              <a:rPr lang="en-NZ" dirty="0" smtClean="0"/>
              <a:t>Click and open Windows Explorer</a:t>
            </a:r>
          </a:p>
        </p:txBody>
      </p:sp>
      <p:sp>
        <p:nvSpPr>
          <p:cNvPr id="25" name="Text Placeholder 2"/>
          <p:cNvSpPr>
            <a:spLocks noGrp="1"/>
          </p:cNvSpPr>
          <p:nvPr>
            <p:ph type="body" sz="quarter" idx="25" hasCustomPrompt="1"/>
          </p:nvPr>
        </p:nvSpPr>
        <p:spPr>
          <a:xfrm>
            <a:off x="539750" y="2964765"/>
            <a:ext cx="1843088"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26" name="Text Placeholder 2"/>
          <p:cNvSpPr>
            <a:spLocks noGrp="1"/>
          </p:cNvSpPr>
          <p:nvPr>
            <p:ph type="body" sz="quarter" idx="34" hasCustomPrompt="1"/>
          </p:nvPr>
        </p:nvSpPr>
        <p:spPr>
          <a:xfrm>
            <a:off x="6754851" y="2964765"/>
            <a:ext cx="1843088"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27" name="Text Placeholder 2"/>
          <p:cNvSpPr>
            <a:spLocks noGrp="1"/>
          </p:cNvSpPr>
          <p:nvPr>
            <p:ph type="body" sz="quarter" idx="35" hasCustomPrompt="1"/>
          </p:nvPr>
        </p:nvSpPr>
        <p:spPr>
          <a:xfrm>
            <a:off x="4683150" y="2964765"/>
            <a:ext cx="1843088"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28" name="Text Placeholder 2"/>
          <p:cNvSpPr>
            <a:spLocks noGrp="1"/>
          </p:cNvSpPr>
          <p:nvPr>
            <p:ph type="body" sz="quarter" idx="36" hasCustomPrompt="1"/>
          </p:nvPr>
        </p:nvSpPr>
        <p:spPr>
          <a:xfrm>
            <a:off x="2611450" y="2964765"/>
            <a:ext cx="1843088" cy="1210588"/>
          </a:xfrm>
          <a:prstGeom prst="rect">
            <a:avLst/>
          </a:prstGeom>
        </p:spPr>
        <p:txBody>
          <a:bodyPr/>
          <a:lstStyle>
            <a:lvl1pPr marL="0" indent="0">
              <a:spcAft>
                <a:spcPts val="0"/>
              </a:spcAft>
              <a:buNone/>
              <a:defRPr sz="1200" b="0" baseline="0">
                <a:solidFill>
                  <a:schemeClr val="accent2"/>
                </a:solidFill>
              </a:defRPr>
            </a:lvl1pPr>
            <a:lvl2pPr marL="457200" indent="0">
              <a:buNone/>
              <a:defRPr sz="1200">
                <a:solidFill>
                  <a:schemeClr val="bg2"/>
                </a:solidFill>
              </a:defRPr>
            </a:lvl2pPr>
            <a:lvl3pPr marL="0" indent="0">
              <a:spcAft>
                <a:spcPts val="600"/>
              </a:spcAft>
              <a:buFont typeface="Arial" panose="020B0604020202020204" pitchFamily="34" charset="0"/>
              <a:buNone/>
              <a:tabLst/>
              <a:defRPr sz="1200" baseline="0">
                <a:solidFill>
                  <a:schemeClr val="accent2"/>
                </a:solidFill>
              </a:defRPr>
            </a:lvl3pPr>
            <a:lvl4pPr marL="177800" indent="-177800">
              <a:spcAft>
                <a:spcPts val="600"/>
              </a:spcAft>
              <a:buFont typeface="Arial" panose="020B0604020202020204" pitchFamily="34" charset="0"/>
              <a:buChar char="•"/>
              <a:defRPr sz="1200">
                <a:solidFill>
                  <a:schemeClr val="accent2"/>
                </a:solidFill>
              </a:defRPr>
            </a:lvl4pPr>
            <a:lvl5pPr marL="357188" indent="-179388">
              <a:spcAft>
                <a:spcPts val="600"/>
              </a:spcAft>
              <a:defRPr sz="1200">
                <a:solidFill>
                  <a:schemeClr val="accent2"/>
                </a:solidFill>
              </a:defRPr>
            </a:lvl5pPr>
          </a:lstStyle>
          <a:p>
            <a:pPr lvl="0"/>
            <a:r>
              <a:rPr lang="en-US" dirty="0" smtClean="0"/>
              <a:t>Name Surname</a:t>
            </a:r>
          </a:p>
          <a:p>
            <a:pPr lvl="0"/>
            <a:r>
              <a:rPr lang="en-US" dirty="0" smtClean="0"/>
              <a:t>Title</a:t>
            </a:r>
          </a:p>
          <a:p>
            <a:pPr lvl="2"/>
            <a:r>
              <a:rPr lang="en-US" dirty="0" smtClean="0"/>
              <a:t>Body text</a:t>
            </a:r>
          </a:p>
          <a:p>
            <a:pPr lvl="3"/>
            <a:r>
              <a:rPr lang="en-US" dirty="0" smtClean="0"/>
              <a:t>Bullet 1</a:t>
            </a:r>
          </a:p>
          <a:p>
            <a:pPr lvl="4"/>
            <a:r>
              <a:rPr lang="en-US" dirty="0" smtClean="0"/>
              <a:t>Bullet 2</a:t>
            </a:r>
            <a:endParaRPr lang="en-NZ" dirty="0"/>
          </a:p>
        </p:txBody>
      </p:sp>
      <p:sp>
        <p:nvSpPr>
          <p:cNvPr id="19"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21" name="Text Placeholder 11"/>
          <p:cNvSpPr>
            <a:spLocks noGrp="1"/>
          </p:cNvSpPr>
          <p:nvPr>
            <p:ph type="body" sz="quarter" idx="15"/>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38"/>
          </p:nvPr>
        </p:nvSpPr>
        <p:spPr/>
        <p:txBody>
          <a:bodyPr/>
          <a:lstStyle/>
          <a:p>
            <a:fld id="{37375A8A-23F4-4063-BF5D-AACA5B32A470}" type="slidenum">
              <a:rPr lang="en-US" smtClean="0"/>
              <a:pPr/>
              <a:t>‹#›</a:t>
            </a:fld>
            <a:endParaRPr lang="en-US" dirty="0"/>
          </a:p>
        </p:txBody>
      </p:sp>
    </p:spTree>
    <p:extLst>
      <p:ext uri="{BB962C8B-B14F-4D97-AF65-F5344CB8AC3E}">
        <p14:creationId xmlns:p14="http://schemas.microsoft.com/office/powerpoint/2010/main" val="4746403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Alt Cover Slide">
    <p:spTree>
      <p:nvGrpSpPr>
        <p:cNvPr id="1" name=""/>
        <p:cNvGrpSpPr/>
        <p:nvPr/>
      </p:nvGrpSpPr>
      <p:grpSpPr>
        <a:xfrm>
          <a:off x="0" y="0"/>
          <a:ext cx="0" cy="0"/>
          <a:chOff x="0" y="0"/>
          <a:chExt cx="0" cy="0"/>
        </a:xfrm>
      </p:grpSpPr>
      <p:sp>
        <p:nvSpPr>
          <p:cNvPr id="7" name="Picture Placeholder 7"/>
          <p:cNvSpPr>
            <a:spLocks noGrp="1"/>
          </p:cNvSpPr>
          <p:nvPr>
            <p:ph type="pic" sz="quarter" idx="13"/>
          </p:nvPr>
        </p:nvSpPr>
        <p:spPr>
          <a:xfrm>
            <a:off x="0" y="1944688"/>
            <a:ext cx="9144000" cy="4913312"/>
          </a:xfrm>
          <a:prstGeom prst="rect">
            <a:avLst/>
          </a:prstGeom>
        </p:spPr>
        <p:txBody>
          <a:bodyPr anchor="ctr"/>
          <a:lstStyle>
            <a:lvl1pPr algn="ctr">
              <a:buNone/>
              <a:defRPr sz="1600">
                <a:solidFill>
                  <a:schemeClr val="bg1"/>
                </a:solidFill>
              </a:defRPr>
            </a:lvl1pPr>
          </a:lstStyle>
          <a:p>
            <a:endParaRPr lang="en-US" dirty="0"/>
          </a:p>
        </p:txBody>
      </p:sp>
      <p:sp>
        <p:nvSpPr>
          <p:cNvPr id="8" name="Freeform 7"/>
          <p:cNvSpPr/>
          <p:nvPr userDrawn="1"/>
        </p:nvSpPr>
        <p:spPr>
          <a:xfrm rot="1680000">
            <a:off x="-73181" y="274453"/>
            <a:ext cx="5834378" cy="5070415"/>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020365"/>
              <a:gd name="connsiteY0" fmla="*/ 2673844 h 7012041"/>
              <a:gd name="connsiteX1" fmla="*/ 5020365 w 5020365"/>
              <a:gd name="connsiteY1" fmla="*/ 0 h 7012041"/>
              <a:gd name="connsiteX2" fmla="*/ 5013706 w 5020365"/>
              <a:gd name="connsiteY2" fmla="*/ 2526944 h 7012041"/>
              <a:gd name="connsiteX3" fmla="*/ 2306660 w 5020365"/>
              <a:gd name="connsiteY3" fmla="*/ 7012041 h 7012041"/>
              <a:gd name="connsiteX4" fmla="*/ 0 w 5020365"/>
              <a:gd name="connsiteY4" fmla="*/ 2673844 h 7012041"/>
              <a:gd name="connsiteX0" fmla="*/ 0 w 5020365"/>
              <a:gd name="connsiteY0" fmla="*/ 2673844 h 4637596"/>
              <a:gd name="connsiteX1" fmla="*/ 5020365 w 5020365"/>
              <a:gd name="connsiteY1" fmla="*/ 0 h 4637596"/>
              <a:gd name="connsiteX2" fmla="*/ 5013706 w 5020365"/>
              <a:gd name="connsiteY2" fmla="*/ 2526944 h 4637596"/>
              <a:gd name="connsiteX3" fmla="*/ 1044146 w 5020365"/>
              <a:gd name="connsiteY3" fmla="*/ 4637596 h 4637596"/>
              <a:gd name="connsiteX4" fmla="*/ 0 w 5020365"/>
              <a:gd name="connsiteY4" fmla="*/ 2673844 h 4637596"/>
              <a:gd name="connsiteX0" fmla="*/ 0 w 5834378"/>
              <a:gd name="connsiteY0" fmla="*/ 3106662 h 4637596"/>
              <a:gd name="connsiteX1" fmla="*/ 5834378 w 5834378"/>
              <a:gd name="connsiteY1" fmla="*/ 0 h 4637596"/>
              <a:gd name="connsiteX2" fmla="*/ 5827719 w 5834378"/>
              <a:gd name="connsiteY2" fmla="*/ 2526944 h 4637596"/>
              <a:gd name="connsiteX3" fmla="*/ 1858159 w 5834378"/>
              <a:gd name="connsiteY3" fmla="*/ 4637596 h 4637596"/>
              <a:gd name="connsiteX4" fmla="*/ 0 w 5834378"/>
              <a:gd name="connsiteY4" fmla="*/ 3106662 h 4637596"/>
              <a:gd name="connsiteX0" fmla="*/ 0 w 5834378"/>
              <a:gd name="connsiteY0" fmla="*/ 3106662 h 5070415"/>
              <a:gd name="connsiteX1" fmla="*/ 5834378 w 5834378"/>
              <a:gd name="connsiteY1" fmla="*/ 0 h 5070415"/>
              <a:gd name="connsiteX2" fmla="*/ 5827719 w 5834378"/>
              <a:gd name="connsiteY2" fmla="*/ 2526944 h 5070415"/>
              <a:gd name="connsiteX3" fmla="*/ 1044143 w 5834378"/>
              <a:gd name="connsiteY3" fmla="*/ 5070415 h 5070415"/>
              <a:gd name="connsiteX4" fmla="*/ 0 w 5834378"/>
              <a:gd name="connsiteY4" fmla="*/ 3106662 h 5070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378" h="5070415">
                <a:moveTo>
                  <a:pt x="0" y="3106662"/>
                </a:moveTo>
                <a:lnTo>
                  <a:pt x="5834378" y="0"/>
                </a:lnTo>
                <a:cubicBezTo>
                  <a:pt x="5830810" y="1643337"/>
                  <a:pt x="5831287" y="883607"/>
                  <a:pt x="5827719" y="2526944"/>
                </a:cubicBezTo>
                <a:lnTo>
                  <a:pt x="1044143" y="5070415"/>
                </a:lnTo>
                <a:lnTo>
                  <a:pt x="0" y="3106662"/>
                </a:lnTo>
                <a:close/>
              </a:path>
            </a:pathLst>
          </a:custGeom>
          <a:solidFill>
            <a:srgbClr val="9BD3DD">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ctrTitle"/>
          </p:nvPr>
        </p:nvSpPr>
        <p:spPr>
          <a:xfrm>
            <a:off x="460375" y="2268449"/>
            <a:ext cx="4724100" cy="417602"/>
          </a:xfrm>
          <a:custGeom>
            <a:avLst/>
            <a:gdLst>
              <a:gd name="connsiteX0" fmla="*/ 0 w 4724100"/>
              <a:gd name="connsiteY0" fmla="*/ 0 h 1470025"/>
              <a:gd name="connsiteX1" fmla="*/ 4724100 w 4724100"/>
              <a:gd name="connsiteY1" fmla="*/ 0 h 1470025"/>
              <a:gd name="connsiteX2" fmla="*/ 4724100 w 4724100"/>
              <a:gd name="connsiteY2" fmla="*/ 1470025 h 1470025"/>
              <a:gd name="connsiteX3" fmla="*/ 0 w 4724100"/>
              <a:gd name="connsiteY3" fmla="*/ 1470025 h 1470025"/>
              <a:gd name="connsiteX4" fmla="*/ 0 w 4724100"/>
              <a:gd name="connsiteY4" fmla="*/ 0 h 1470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100" h="1470025">
                <a:moveTo>
                  <a:pt x="0" y="0"/>
                </a:moveTo>
                <a:lnTo>
                  <a:pt x="4724100" y="0"/>
                </a:lnTo>
                <a:lnTo>
                  <a:pt x="4724100" y="1470025"/>
                </a:lnTo>
                <a:lnTo>
                  <a:pt x="0" y="1470025"/>
                </a:lnTo>
                <a:lnTo>
                  <a:pt x="0" y="0"/>
                </a:lnTo>
                <a:close/>
              </a:path>
            </a:pathLst>
          </a:custGeom>
        </p:spPr>
        <p:txBody>
          <a:bodyPr lIns="0" tIns="0" rIns="0" bIns="0"/>
          <a:lstStyle>
            <a:lvl1pPr algn="l">
              <a:defRPr sz="2400">
                <a:solidFill>
                  <a:schemeClr val="bg1"/>
                </a:solidFill>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460375" y="2749848"/>
            <a:ext cx="4114800" cy="677565"/>
          </a:xfrm>
          <a:prstGeom prst="rect">
            <a:avLst/>
          </a:prstGeom>
        </p:spPr>
        <p:txBody>
          <a:bodyPr lIns="0" tIns="0" rIns="0" bIns="0"/>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isting Feature">
    <p:spTree>
      <p:nvGrpSpPr>
        <p:cNvPr id="1" name=""/>
        <p:cNvGrpSpPr/>
        <p:nvPr/>
      </p:nvGrpSpPr>
      <p:grpSpPr>
        <a:xfrm>
          <a:off x="0" y="0"/>
          <a:ext cx="0" cy="0"/>
          <a:chOff x="0" y="0"/>
          <a:chExt cx="0" cy="0"/>
        </a:xfrm>
      </p:grpSpPr>
      <p:sp>
        <p:nvSpPr>
          <p:cNvPr id="26" name="Rectangle 25"/>
          <p:cNvSpPr/>
          <p:nvPr userDrawn="1"/>
        </p:nvSpPr>
        <p:spPr>
          <a:xfrm>
            <a:off x="516468" y="1367170"/>
            <a:ext cx="1885948" cy="2015837"/>
          </a:xfrm>
          <a:prstGeom prst="rect">
            <a:avLst/>
          </a:prstGeom>
          <a:solidFill>
            <a:srgbClr val="E5E7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p>
        </p:txBody>
      </p:sp>
      <p:sp>
        <p:nvSpPr>
          <p:cNvPr id="27" name="Picture Placeholder 2"/>
          <p:cNvSpPr>
            <a:spLocks noGrp="1"/>
          </p:cNvSpPr>
          <p:nvPr>
            <p:ph type="pic" sz="quarter" idx="35" hasCustomPrompt="1"/>
          </p:nvPr>
        </p:nvSpPr>
        <p:spPr>
          <a:xfrm>
            <a:off x="514352" y="1367169"/>
            <a:ext cx="1885948" cy="2015837"/>
          </a:xfrm>
          <a:prstGeom prst="rect">
            <a:avLst/>
          </a:prstGeom>
        </p:spPr>
        <p:txBody>
          <a:bodyPr/>
          <a:lstStyle>
            <a:lvl1pPr marL="0" indent="0">
              <a:buNone/>
              <a:defRPr sz="1600"/>
            </a:lvl1pPr>
          </a:lstStyle>
          <a:p>
            <a:r>
              <a:rPr lang="en-US" dirty="0" smtClean="0"/>
              <a:t>Image</a:t>
            </a:r>
            <a:endParaRPr lang="en-US" dirty="0"/>
          </a:p>
        </p:txBody>
      </p:sp>
      <p:sp>
        <p:nvSpPr>
          <p:cNvPr id="71" name="Text Placeholder 17"/>
          <p:cNvSpPr>
            <a:spLocks noGrp="1"/>
          </p:cNvSpPr>
          <p:nvPr>
            <p:ph type="body" sz="quarter" idx="59" hasCustomPrompt="1"/>
          </p:nvPr>
        </p:nvSpPr>
        <p:spPr>
          <a:xfrm>
            <a:off x="5077608" y="1526281"/>
            <a:ext cx="3505741" cy="1856725"/>
          </a:xfrm>
          <a:prstGeom prst="rect">
            <a:avLst/>
          </a:prstGeom>
        </p:spPr>
        <p:txBody>
          <a:bodyPr vert="horz" lIns="0" tIns="0" rIns="0" bIns="0"/>
          <a:lstStyle>
            <a:lvl1pPr marL="0" indent="-228600">
              <a:lnSpc>
                <a:spcPts val="2000"/>
              </a:lnSpc>
              <a:spcBef>
                <a:spcPts val="0"/>
              </a:spcBef>
              <a:buFontTx/>
              <a:buNone/>
              <a:defRPr sz="1400" kern="1200" cap="none" spc="0" baseline="0">
                <a:solidFill>
                  <a:srgbClr val="656869"/>
                </a:solidFill>
                <a:latin typeface="Georgia" panose="02040502050405020303" pitchFamily="18" charset="0"/>
              </a:defRPr>
            </a:lvl1pPr>
            <a:lvl2pPr>
              <a:spcBef>
                <a:spcPts val="0"/>
              </a:spcBef>
              <a:buFontTx/>
              <a:buNone/>
              <a:defRPr sz="2400" kern="1200" cap="all" spc="40" baseline="0">
                <a:solidFill>
                  <a:srgbClr val="565858"/>
                </a:solidFill>
                <a:latin typeface="GothamBold"/>
              </a:defRPr>
            </a:lvl2pPr>
            <a:lvl3pPr>
              <a:spcBef>
                <a:spcPts val="0"/>
              </a:spcBef>
              <a:buFontTx/>
              <a:buNone/>
              <a:defRPr sz="2400" kern="1200" cap="all" spc="40" baseline="0">
                <a:solidFill>
                  <a:srgbClr val="565858"/>
                </a:solidFill>
                <a:latin typeface="GothamBold"/>
              </a:defRPr>
            </a:lvl3pPr>
            <a:lvl4pPr>
              <a:spcBef>
                <a:spcPts val="0"/>
              </a:spcBef>
              <a:buFontTx/>
              <a:buNone/>
              <a:defRPr sz="2400" kern="1200" cap="all" spc="40" baseline="0">
                <a:solidFill>
                  <a:srgbClr val="565858"/>
                </a:solidFill>
                <a:latin typeface="GothamBold"/>
              </a:defRPr>
            </a:lvl4pPr>
            <a:lvl5pPr>
              <a:spcBef>
                <a:spcPts val="0"/>
              </a:spcBef>
              <a:buFontTx/>
              <a:buNone/>
              <a:defRPr sz="2400" kern="1200" cap="all" spc="40" baseline="0">
                <a:solidFill>
                  <a:srgbClr val="565858"/>
                </a:solidFill>
                <a:latin typeface="GothamBold"/>
              </a:defRPr>
            </a:lvl5pPr>
          </a:lstStyle>
          <a:p>
            <a:pPr lvl="0"/>
            <a:r>
              <a:rPr lang="en-US" dirty="0" smtClean="0"/>
              <a:t>“A </a:t>
            </a:r>
            <a:r>
              <a:rPr lang="en-US" dirty="0" err="1" smtClean="0"/>
              <a:t>tellus</a:t>
            </a:r>
            <a:r>
              <a:rPr lang="en-US" dirty="0" smtClean="0"/>
              <a:t> </a:t>
            </a:r>
            <a:r>
              <a:rPr lang="en-US" dirty="0" err="1" smtClean="0"/>
              <a:t>eget</a:t>
            </a:r>
            <a:r>
              <a:rPr lang="en-US" dirty="0" smtClean="0"/>
              <a:t> </a:t>
            </a:r>
            <a:r>
              <a:rPr lang="en-US" dirty="0" err="1" smtClean="0"/>
              <a:t>er</a:t>
            </a:r>
            <a:r>
              <a:rPr lang="en-US" dirty="0" smtClean="0"/>
              <a:t> </a:t>
            </a:r>
            <a:r>
              <a:rPr lang="en-US" dirty="0" err="1" smtClean="0"/>
              <a:t>bibendum</a:t>
            </a:r>
            <a:r>
              <a:rPr lang="en-US" dirty="0" smtClean="0"/>
              <a:t> </a:t>
            </a:r>
            <a:r>
              <a:rPr lang="en-US" dirty="0" err="1" smtClean="0"/>
              <a:t>tristique</a:t>
            </a:r>
            <a:r>
              <a:rPr lang="en-US" dirty="0" smtClean="0"/>
              <a:t>. </a:t>
            </a:r>
            <a:r>
              <a:rPr lang="en-US" dirty="0" err="1" smtClean="0"/>
              <a:t>Proin</a:t>
            </a:r>
            <a:r>
              <a:rPr lang="en-US" dirty="0" smtClean="0"/>
              <a:t> </a:t>
            </a:r>
            <a:r>
              <a:rPr lang="en-US" dirty="0" err="1" smtClean="0"/>
              <a:t>eros</a:t>
            </a:r>
            <a:r>
              <a:rPr lang="en-US" dirty="0" smtClean="0"/>
              <a:t> ante, </a:t>
            </a:r>
            <a:r>
              <a:rPr lang="en-US" dirty="0" err="1" smtClean="0"/>
              <a:t>consectgeetur</a:t>
            </a:r>
            <a:r>
              <a:rPr lang="en-US" dirty="0" smtClean="0"/>
              <a:t> </a:t>
            </a:r>
            <a:r>
              <a:rPr lang="en-US" dirty="0" err="1" smtClean="0"/>
              <a:t>eget</a:t>
            </a:r>
            <a:r>
              <a:rPr lang="en-US" dirty="0" smtClean="0"/>
              <a:t> semper </a:t>
            </a:r>
            <a:r>
              <a:rPr lang="en-US" dirty="0" err="1" smtClean="0"/>
              <a:t>arele</a:t>
            </a:r>
            <a:r>
              <a:rPr lang="en-US" dirty="0" smtClean="0"/>
              <a:t> non, </a:t>
            </a:r>
            <a:r>
              <a:rPr lang="en-US" dirty="0" err="1" smtClean="0"/>
              <a:t>aliquam</a:t>
            </a:r>
            <a:r>
              <a:rPr lang="en-US" dirty="0" smtClean="0"/>
              <a:t> </a:t>
            </a:r>
            <a:r>
              <a:rPr lang="en-US" dirty="0" err="1" smtClean="0"/>
              <a:t>nec</a:t>
            </a:r>
            <a:r>
              <a:rPr lang="en-US" dirty="0" smtClean="0"/>
              <a:t> quam. </a:t>
            </a:r>
            <a:r>
              <a:rPr lang="en-US" dirty="0" err="1" smtClean="0"/>
              <a:t>Suspendisse</a:t>
            </a:r>
            <a:r>
              <a:rPr lang="en-US" dirty="0" smtClean="0"/>
              <a:t> is ligula </a:t>
            </a:r>
            <a:r>
              <a:rPr lang="en-US" dirty="0" err="1" smtClean="0"/>
              <a:t>turpis</a:t>
            </a:r>
            <a:r>
              <a:rPr lang="en-US" dirty="0" smtClean="0"/>
              <a:t>, at </a:t>
            </a:r>
            <a:r>
              <a:rPr lang="en-US" dirty="0" err="1" smtClean="0"/>
              <a:t>molestie</a:t>
            </a:r>
            <a:r>
              <a:rPr lang="en-US" dirty="0" smtClean="0"/>
              <a:t> </a:t>
            </a:r>
            <a:r>
              <a:rPr lang="en-US" dirty="0" err="1" smtClean="0"/>
              <a:t>eu</a:t>
            </a:r>
            <a:r>
              <a:rPr lang="en-US" dirty="0" smtClean="0"/>
              <a:t> </a:t>
            </a:r>
            <a:r>
              <a:rPr lang="en-US" dirty="0" err="1" smtClean="0"/>
              <a:t>vestibulum</a:t>
            </a:r>
            <a:r>
              <a:rPr lang="en-US" dirty="0" smtClean="0"/>
              <a:t> </a:t>
            </a:r>
            <a:r>
              <a:rPr lang="en-US" dirty="0" err="1" smtClean="0"/>
              <a:t>quis</a:t>
            </a:r>
            <a:r>
              <a:rPr lang="en-US" dirty="0" smtClean="0"/>
              <a:t>, </a:t>
            </a:r>
            <a:r>
              <a:rPr lang="en-US" dirty="0" err="1" smtClean="0"/>
              <a:t>consectetur</a:t>
            </a:r>
            <a:r>
              <a:rPr lang="en-US" dirty="0" smtClean="0"/>
              <a:t> </a:t>
            </a:r>
            <a:r>
              <a:rPr lang="en-US" dirty="0" err="1" smtClean="0"/>
              <a:t>ut</a:t>
            </a:r>
            <a:r>
              <a:rPr lang="en-US" dirty="0" smtClean="0"/>
              <a:t> </a:t>
            </a:r>
            <a:r>
              <a:rPr lang="en-US" dirty="0" err="1" smtClean="0"/>
              <a:t>sapien</a:t>
            </a:r>
            <a:r>
              <a:rPr lang="en-US" dirty="0" smtClean="0"/>
              <a:t> </a:t>
            </a:r>
            <a:r>
              <a:rPr lang="en-US" dirty="0" err="1" smtClean="0"/>
              <a:t>felis</a:t>
            </a:r>
            <a:r>
              <a:rPr lang="en-US" dirty="0" smtClean="0"/>
              <a:t> </a:t>
            </a:r>
            <a:r>
              <a:rPr lang="en-US" dirty="0" err="1" smtClean="0"/>
              <a:t>eu</a:t>
            </a:r>
            <a:r>
              <a:rPr lang="en-US" dirty="0" smtClean="0"/>
              <a:t> </a:t>
            </a:r>
            <a:r>
              <a:rPr lang="en-US" dirty="0" err="1" smtClean="0"/>
              <a:t>odio</a:t>
            </a:r>
            <a:r>
              <a:rPr lang="en-US" dirty="0" smtClean="0"/>
              <a:t>. </a:t>
            </a:r>
            <a:r>
              <a:rPr lang="en-US" dirty="0" err="1" smtClean="0"/>
              <a:t>Vestibulum</a:t>
            </a:r>
            <a:r>
              <a:rPr lang="en-US" dirty="0" smtClean="0"/>
              <a:t> </a:t>
            </a:r>
            <a:r>
              <a:rPr lang="en-US" dirty="0" err="1" smtClean="0"/>
              <a:t>quis</a:t>
            </a:r>
            <a:r>
              <a:rPr lang="en-US" dirty="0" smtClean="0"/>
              <a:t> </a:t>
            </a:r>
            <a:r>
              <a:rPr lang="en-US" dirty="0" err="1" smtClean="0"/>
              <a:t>lectus</a:t>
            </a:r>
            <a:r>
              <a:rPr lang="en-US" dirty="0" smtClean="0"/>
              <a:t> </a:t>
            </a:r>
            <a:r>
              <a:rPr lang="en-US" dirty="0" err="1" smtClean="0"/>
              <a:t>nec</a:t>
            </a:r>
            <a:r>
              <a:rPr lang="en-US" dirty="0" smtClean="0"/>
              <a:t> </a:t>
            </a:r>
            <a:r>
              <a:rPr lang="en-US" dirty="0" err="1" smtClean="0"/>
              <a:t>tortor</a:t>
            </a:r>
            <a:r>
              <a:rPr lang="en-US" dirty="0" smtClean="0"/>
              <a:t> a </a:t>
            </a:r>
            <a:r>
              <a:rPr lang="en-US" dirty="0" err="1" smtClean="0"/>
              <a:t>dapibus</a:t>
            </a:r>
            <a:r>
              <a:rPr lang="en-US" dirty="0" smtClean="0"/>
              <a:t> </a:t>
            </a:r>
            <a:r>
              <a:rPr lang="en-US" dirty="0" err="1" smtClean="0"/>
              <a:t>imperdiet</a:t>
            </a:r>
            <a:r>
              <a:rPr lang="en-US" dirty="0" smtClean="0"/>
              <a:t> is non </a:t>
            </a:r>
            <a:r>
              <a:rPr lang="en-US" dirty="0" err="1" smtClean="0"/>
              <a:t>lorem</a:t>
            </a:r>
            <a:r>
              <a:rPr lang="en-US" dirty="0" smtClean="0"/>
              <a:t>.”</a:t>
            </a:r>
            <a:endParaRPr lang="en-US" dirty="0"/>
          </a:p>
        </p:txBody>
      </p:sp>
      <p:sp>
        <p:nvSpPr>
          <p:cNvPr id="30" name="Title 1"/>
          <p:cNvSpPr>
            <a:spLocks noGrp="1"/>
          </p:cNvSpPr>
          <p:nvPr>
            <p:ph type="ctrTitle"/>
          </p:nvPr>
        </p:nvSpPr>
        <p:spPr>
          <a:xfrm>
            <a:off x="47400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31" name="Text Placeholder 11"/>
          <p:cNvSpPr>
            <a:spLocks noGrp="1"/>
          </p:cNvSpPr>
          <p:nvPr>
            <p:ph type="body" sz="quarter" idx="12"/>
          </p:nvPr>
        </p:nvSpPr>
        <p:spPr>
          <a:xfrm>
            <a:off x="47399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61"/>
          </p:nvPr>
        </p:nvSpPr>
        <p:spPr/>
        <p:txBody>
          <a:bodyPr/>
          <a:lstStyle/>
          <a:p>
            <a:fld id="{37375A8A-23F4-4063-BF5D-AACA5B32A470}" type="slidenum">
              <a:rPr lang="en-US" smtClean="0"/>
              <a:pPr/>
              <a:t>‹#›</a:t>
            </a:fld>
            <a:endParaRPr lang="en-US" dirty="0"/>
          </a:p>
        </p:txBody>
      </p:sp>
      <p:sp>
        <p:nvSpPr>
          <p:cNvPr id="5" name="Text Placeholder 4"/>
          <p:cNvSpPr>
            <a:spLocks noGrp="1"/>
          </p:cNvSpPr>
          <p:nvPr>
            <p:ph type="body" sz="quarter" idx="62" hasCustomPrompt="1"/>
          </p:nvPr>
        </p:nvSpPr>
        <p:spPr>
          <a:xfrm>
            <a:off x="2582169" y="1527006"/>
            <a:ext cx="1963738" cy="1855787"/>
          </a:xfrm>
          <a:prstGeom prst="rect">
            <a:avLst/>
          </a:prstGeom>
        </p:spPr>
        <p:txBody>
          <a:bodyPr/>
          <a:lstStyle>
            <a:lvl1pPr marL="0" indent="0" algn="l">
              <a:buNone/>
              <a:defRPr sz="1050" baseline="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Address:</a:t>
            </a:r>
          </a:p>
          <a:p>
            <a:pPr lvl="0"/>
            <a:r>
              <a:rPr lang="en-US" dirty="0" smtClean="0"/>
              <a:t>Client:</a:t>
            </a:r>
          </a:p>
          <a:p>
            <a:pPr lvl="0"/>
            <a:r>
              <a:rPr lang="en-US" dirty="0" smtClean="0"/>
              <a:t>City:</a:t>
            </a:r>
          </a:p>
          <a:p>
            <a:pPr lvl="0"/>
            <a:r>
              <a:rPr lang="en-US" dirty="0" smtClean="0"/>
              <a:t>Square Footage</a:t>
            </a:r>
          </a:p>
          <a:p>
            <a:pPr lvl="0"/>
            <a:r>
              <a:rPr lang="en-US" dirty="0" smtClean="0"/>
              <a:t>Sale Price:</a:t>
            </a:r>
            <a:endParaRPr lang="en-US" dirty="0"/>
          </a:p>
        </p:txBody>
      </p:sp>
      <p:sp>
        <p:nvSpPr>
          <p:cNvPr id="46" name="Rectangle 45"/>
          <p:cNvSpPr/>
          <p:nvPr userDrawn="1"/>
        </p:nvSpPr>
        <p:spPr>
          <a:xfrm>
            <a:off x="504639" y="3527256"/>
            <a:ext cx="18288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2598382" y="3527256"/>
            <a:ext cx="18288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userDrawn="1"/>
        </p:nvSpPr>
        <p:spPr>
          <a:xfrm>
            <a:off x="4692125" y="3527256"/>
            <a:ext cx="18288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userDrawn="1"/>
        </p:nvSpPr>
        <p:spPr>
          <a:xfrm>
            <a:off x="6785869" y="3527256"/>
            <a:ext cx="1828800" cy="5984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userDrawn="1"/>
        </p:nvSpPr>
        <p:spPr>
          <a:xfrm>
            <a:off x="504639" y="4125743"/>
            <a:ext cx="18288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userDrawn="1"/>
        </p:nvSpPr>
        <p:spPr>
          <a:xfrm>
            <a:off x="2598382" y="4125743"/>
            <a:ext cx="18288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userDrawn="1"/>
        </p:nvSpPr>
        <p:spPr>
          <a:xfrm>
            <a:off x="4692125" y="4125743"/>
            <a:ext cx="18288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6785869" y="4125743"/>
            <a:ext cx="1828800" cy="2224088"/>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Picture 53" descr="news.png"/>
          <p:cNvPicPr>
            <a:picLocks noChangeAspect="1"/>
          </p:cNvPicPr>
          <p:nvPr userDrawn="1"/>
        </p:nvPicPr>
        <p:blipFill>
          <a:blip r:embed="rId2" cstate="print"/>
          <a:stretch>
            <a:fillRect/>
          </a:stretch>
        </p:blipFill>
        <p:spPr>
          <a:xfrm>
            <a:off x="575896" y="3580698"/>
            <a:ext cx="477837" cy="477837"/>
          </a:xfrm>
          <a:prstGeom prst="rect">
            <a:avLst/>
          </a:prstGeom>
        </p:spPr>
      </p:pic>
      <p:pic>
        <p:nvPicPr>
          <p:cNvPr id="55" name="Picture 54" descr="news.png"/>
          <p:cNvPicPr>
            <a:picLocks noChangeAspect="1"/>
          </p:cNvPicPr>
          <p:nvPr userDrawn="1"/>
        </p:nvPicPr>
        <p:blipFill>
          <a:blip r:embed="rId2" cstate="print"/>
          <a:stretch>
            <a:fillRect/>
          </a:stretch>
        </p:blipFill>
        <p:spPr>
          <a:xfrm>
            <a:off x="6853538" y="3580698"/>
            <a:ext cx="477837" cy="477837"/>
          </a:xfrm>
          <a:prstGeom prst="rect">
            <a:avLst/>
          </a:prstGeom>
        </p:spPr>
      </p:pic>
      <p:pic>
        <p:nvPicPr>
          <p:cNvPr id="70" name="Picture 69" descr="news.png"/>
          <p:cNvPicPr>
            <a:picLocks noChangeAspect="1"/>
          </p:cNvPicPr>
          <p:nvPr userDrawn="1"/>
        </p:nvPicPr>
        <p:blipFill>
          <a:blip r:embed="rId2" cstate="print"/>
          <a:stretch>
            <a:fillRect/>
          </a:stretch>
        </p:blipFill>
        <p:spPr>
          <a:xfrm>
            <a:off x="4760990" y="3580698"/>
            <a:ext cx="477837" cy="477837"/>
          </a:xfrm>
          <a:prstGeom prst="rect">
            <a:avLst/>
          </a:prstGeom>
        </p:spPr>
      </p:pic>
      <p:pic>
        <p:nvPicPr>
          <p:cNvPr id="72" name="Picture 71" descr="news.png"/>
          <p:cNvPicPr>
            <a:picLocks noChangeAspect="1"/>
          </p:cNvPicPr>
          <p:nvPr userDrawn="1"/>
        </p:nvPicPr>
        <p:blipFill>
          <a:blip r:embed="rId2" cstate="print"/>
          <a:stretch>
            <a:fillRect/>
          </a:stretch>
        </p:blipFill>
        <p:spPr>
          <a:xfrm>
            <a:off x="2668443" y="3580698"/>
            <a:ext cx="477837" cy="477837"/>
          </a:xfrm>
          <a:prstGeom prst="rect">
            <a:avLst/>
          </a:prstGeom>
        </p:spPr>
      </p:pic>
      <p:sp>
        <p:nvSpPr>
          <p:cNvPr id="73" name="Text Placeholder 8"/>
          <p:cNvSpPr txBox="1">
            <a:spLocks/>
          </p:cNvSpPr>
          <p:nvPr userDrawn="1"/>
        </p:nvSpPr>
        <p:spPr>
          <a:xfrm>
            <a:off x="1053733" y="3680306"/>
            <a:ext cx="1279706"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Needs</a:t>
            </a:r>
          </a:p>
        </p:txBody>
      </p:sp>
      <p:sp>
        <p:nvSpPr>
          <p:cNvPr id="74" name="Text Placeholder 8"/>
          <p:cNvSpPr txBox="1">
            <a:spLocks/>
          </p:cNvSpPr>
          <p:nvPr userDrawn="1"/>
        </p:nvSpPr>
        <p:spPr>
          <a:xfrm>
            <a:off x="7331375" y="3680306"/>
            <a:ext cx="1279706"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Service</a:t>
            </a:r>
            <a:r>
              <a:rPr kumimoji="0" lang="en-GB" sz="1200" b="0" i="0" u="none" strike="noStrike" kern="1200" cap="none" spc="0" normalizeH="0" noProof="0" dirty="0" smtClean="0">
                <a:ln>
                  <a:noFill/>
                </a:ln>
                <a:solidFill>
                  <a:schemeClr val="bg1"/>
                </a:solidFill>
                <a:effectLst/>
                <a:uLnTx/>
                <a:uFillTx/>
                <a:latin typeface="+mn-lt"/>
                <a:ea typeface="+mn-ea"/>
                <a:cs typeface="+mn-cs"/>
              </a:rPr>
              <a:t>s</a:t>
            </a:r>
            <a:endParaRPr kumimoji="0" lang="en-GB" sz="1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75" name="Text Placeholder 8"/>
          <p:cNvSpPr txBox="1">
            <a:spLocks/>
          </p:cNvSpPr>
          <p:nvPr userDrawn="1"/>
        </p:nvSpPr>
        <p:spPr>
          <a:xfrm>
            <a:off x="5238827" y="3680306"/>
            <a:ext cx="1279706"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Results</a:t>
            </a:r>
          </a:p>
        </p:txBody>
      </p:sp>
      <p:sp>
        <p:nvSpPr>
          <p:cNvPr id="76" name="Text Placeholder 8"/>
          <p:cNvSpPr txBox="1">
            <a:spLocks/>
          </p:cNvSpPr>
          <p:nvPr userDrawn="1"/>
        </p:nvSpPr>
        <p:spPr>
          <a:xfrm>
            <a:off x="3146280" y="3680306"/>
            <a:ext cx="1279706" cy="276999"/>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GB" sz="1200" b="0" i="0" u="none" strike="noStrike" kern="1200" cap="none" spc="0" normalizeH="0" baseline="0" noProof="0" dirty="0" smtClean="0">
                <a:ln>
                  <a:noFill/>
                </a:ln>
                <a:solidFill>
                  <a:schemeClr val="bg1"/>
                </a:solidFill>
                <a:effectLst/>
                <a:uLnTx/>
                <a:uFillTx/>
                <a:latin typeface="+mn-lt"/>
                <a:ea typeface="+mn-ea"/>
                <a:cs typeface="+mn-cs"/>
              </a:rPr>
              <a:t>Approach</a:t>
            </a:r>
          </a:p>
        </p:txBody>
      </p:sp>
      <p:sp>
        <p:nvSpPr>
          <p:cNvPr id="77" name="TextBox 76"/>
          <p:cNvSpPr txBox="1"/>
          <p:nvPr userDrawn="1"/>
        </p:nvSpPr>
        <p:spPr>
          <a:xfrm>
            <a:off x="575896" y="4225438"/>
            <a:ext cx="1651751"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
        <p:nvSpPr>
          <p:cNvPr id="78" name="TextBox 77"/>
          <p:cNvSpPr txBox="1"/>
          <p:nvPr userDrawn="1"/>
        </p:nvSpPr>
        <p:spPr>
          <a:xfrm>
            <a:off x="2694321" y="4225438"/>
            <a:ext cx="1651751"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
        <p:nvSpPr>
          <p:cNvPr id="79" name="TextBox 78"/>
          <p:cNvSpPr txBox="1"/>
          <p:nvPr userDrawn="1"/>
        </p:nvSpPr>
        <p:spPr>
          <a:xfrm>
            <a:off x="4786868" y="4225438"/>
            <a:ext cx="1651751"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
        <p:nvSpPr>
          <p:cNvPr id="80" name="TextBox 79"/>
          <p:cNvSpPr txBox="1"/>
          <p:nvPr userDrawn="1"/>
        </p:nvSpPr>
        <p:spPr>
          <a:xfrm>
            <a:off x="6879415" y="4225438"/>
            <a:ext cx="1651751" cy="1933863"/>
          </a:xfrm>
          <a:prstGeom prst="rect">
            <a:avLst/>
          </a:prstGeom>
          <a:noFill/>
        </p:spPr>
        <p:txBody>
          <a:bodyPr wrap="square" lIns="0" tIns="0" rIns="0" bIns="0" rtlCol="0">
            <a:spAutoFit/>
          </a:bodyPr>
          <a:lstStyle/>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a:p>
            <a:pPr marL="112713" indent="-112713">
              <a:spcAft>
                <a:spcPts val="400"/>
              </a:spcAft>
              <a:buFont typeface="Arial" pitchFamily="34" charset="0"/>
              <a:buChar char="•"/>
            </a:pPr>
            <a:r>
              <a:rPr lang="en-US" sz="1100" dirty="0" smtClean="0">
                <a:solidFill>
                  <a:schemeClr val="accent2"/>
                </a:solidFill>
              </a:rPr>
              <a:t>Bullet point</a:t>
            </a:r>
          </a:p>
        </p:txBody>
      </p:sp>
    </p:spTree>
    <p:extLst>
      <p:ext uri="{BB962C8B-B14F-4D97-AF65-F5344CB8AC3E}">
        <p14:creationId xmlns:p14="http://schemas.microsoft.com/office/powerpoint/2010/main" val="351610087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9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9" name="Freeform 8"/>
          <p:cNvSpPr/>
          <p:nvPr userDrawn="1"/>
        </p:nvSpPr>
        <p:spPr>
          <a:xfrm rot="1680000" flipH="1" flipV="1">
            <a:off x="5363692" y="-469066"/>
            <a:ext cx="4339420" cy="5843016"/>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850422"/>
              <a:gd name="connsiteY0" fmla="*/ 3114561 h 5570404"/>
              <a:gd name="connsiteX1" fmla="*/ 5849233 w 5850422"/>
              <a:gd name="connsiteY1" fmla="*/ 0 h 5570404"/>
              <a:gd name="connsiteX2" fmla="*/ 5846854 w 5850422"/>
              <a:gd name="connsiteY2" fmla="*/ 5570404 h 5570404"/>
              <a:gd name="connsiteX3" fmla="*/ 3474463 w 5850422"/>
              <a:gd name="connsiteY3" fmla="*/ 4759371 h 5570404"/>
              <a:gd name="connsiteX4" fmla="*/ 0 w 5850422"/>
              <a:gd name="connsiteY4" fmla="*/ 3114561 h 5570404"/>
              <a:gd name="connsiteX0" fmla="*/ 0 w 5856216"/>
              <a:gd name="connsiteY0" fmla="*/ 3114561 h 4759371"/>
              <a:gd name="connsiteX1" fmla="*/ 5849233 w 5856216"/>
              <a:gd name="connsiteY1" fmla="*/ 0 h 4759371"/>
              <a:gd name="connsiteX2" fmla="*/ 5852648 w 5856216"/>
              <a:gd name="connsiteY2" fmla="*/ 4566615 h 4759371"/>
              <a:gd name="connsiteX3" fmla="*/ 3474463 w 5856216"/>
              <a:gd name="connsiteY3" fmla="*/ 4759371 h 4759371"/>
              <a:gd name="connsiteX4" fmla="*/ 0 w 5856216"/>
              <a:gd name="connsiteY4" fmla="*/ 3114561 h 4759371"/>
              <a:gd name="connsiteX0" fmla="*/ 487124 w 2381753"/>
              <a:gd name="connsiteY0" fmla="*/ 1010044 h 4759371"/>
              <a:gd name="connsiteX1" fmla="*/ 2374770 w 2381753"/>
              <a:gd name="connsiteY1" fmla="*/ 0 h 4759371"/>
              <a:gd name="connsiteX2" fmla="*/ 2378185 w 2381753"/>
              <a:gd name="connsiteY2" fmla="*/ 4566615 h 4759371"/>
              <a:gd name="connsiteX3" fmla="*/ 0 w 2381753"/>
              <a:gd name="connsiteY3" fmla="*/ 4759371 h 4759371"/>
              <a:gd name="connsiteX4" fmla="*/ 487124 w 2381753"/>
              <a:gd name="connsiteY4" fmla="*/ 1010044 h 4759371"/>
              <a:gd name="connsiteX0" fmla="*/ 0 w 1894629"/>
              <a:gd name="connsiteY0" fmla="*/ 1010044 h 4566615"/>
              <a:gd name="connsiteX1" fmla="*/ 1887646 w 1894629"/>
              <a:gd name="connsiteY1" fmla="*/ 0 h 4566615"/>
              <a:gd name="connsiteX2" fmla="*/ 1891061 w 1894629"/>
              <a:gd name="connsiteY2" fmla="*/ 4566615 h 4566615"/>
              <a:gd name="connsiteX3" fmla="*/ 913720 w 1894629"/>
              <a:gd name="connsiteY3" fmla="*/ 2728503 h 4566615"/>
              <a:gd name="connsiteX4" fmla="*/ 0 w 1894629"/>
              <a:gd name="connsiteY4" fmla="*/ 1010044 h 4566615"/>
              <a:gd name="connsiteX0" fmla="*/ 0 w 1894351"/>
              <a:gd name="connsiteY0" fmla="*/ 1010044 h 3876274"/>
              <a:gd name="connsiteX1" fmla="*/ 1887646 w 1894351"/>
              <a:gd name="connsiteY1" fmla="*/ 0 h 3876274"/>
              <a:gd name="connsiteX2" fmla="*/ 1890783 w 1894351"/>
              <a:gd name="connsiteY2" fmla="*/ 3876274 h 3876274"/>
              <a:gd name="connsiteX3" fmla="*/ 913720 w 1894351"/>
              <a:gd name="connsiteY3" fmla="*/ 2728503 h 3876274"/>
              <a:gd name="connsiteX4" fmla="*/ 0 w 1894351"/>
              <a:gd name="connsiteY4" fmla="*/ 1010044 h 3876274"/>
              <a:gd name="connsiteX0" fmla="*/ 0 w 1894351"/>
              <a:gd name="connsiteY0" fmla="*/ 1010044 h 4390522"/>
              <a:gd name="connsiteX1" fmla="*/ 1887646 w 1894351"/>
              <a:gd name="connsiteY1" fmla="*/ 0 h 4390522"/>
              <a:gd name="connsiteX2" fmla="*/ 1890783 w 1894351"/>
              <a:gd name="connsiteY2" fmla="*/ 3876274 h 4390522"/>
              <a:gd name="connsiteX3" fmla="*/ 923625 w 1894351"/>
              <a:gd name="connsiteY3" fmla="*/ 4390522 h 4390522"/>
              <a:gd name="connsiteX4" fmla="*/ 0 w 1894351"/>
              <a:gd name="connsiteY4" fmla="*/ 1010044 h 4390522"/>
              <a:gd name="connsiteX0" fmla="*/ 0 w 2579799"/>
              <a:gd name="connsiteY0" fmla="*/ 1364296 h 4390522"/>
              <a:gd name="connsiteX1" fmla="*/ 2573094 w 2579799"/>
              <a:gd name="connsiteY1" fmla="*/ 0 h 4390522"/>
              <a:gd name="connsiteX2" fmla="*/ 2576231 w 2579799"/>
              <a:gd name="connsiteY2" fmla="*/ 3876274 h 4390522"/>
              <a:gd name="connsiteX3" fmla="*/ 1609073 w 2579799"/>
              <a:gd name="connsiteY3" fmla="*/ 4390522 h 4390522"/>
              <a:gd name="connsiteX4" fmla="*/ 0 w 2579799"/>
              <a:gd name="connsiteY4" fmla="*/ 1364296 h 4390522"/>
              <a:gd name="connsiteX0" fmla="*/ 0 w 2579799"/>
              <a:gd name="connsiteY0" fmla="*/ 1364296 h 4502315"/>
              <a:gd name="connsiteX1" fmla="*/ 2573094 w 2579799"/>
              <a:gd name="connsiteY1" fmla="*/ 0 h 4502315"/>
              <a:gd name="connsiteX2" fmla="*/ 2576231 w 2579799"/>
              <a:gd name="connsiteY2" fmla="*/ 3876274 h 4502315"/>
              <a:gd name="connsiteX3" fmla="*/ 1398821 w 2579799"/>
              <a:gd name="connsiteY3" fmla="*/ 4502315 h 4502315"/>
              <a:gd name="connsiteX4" fmla="*/ 0 w 2579799"/>
              <a:gd name="connsiteY4" fmla="*/ 1364296 h 4502315"/>
              <a:gd name="connsiteX0" fmla="*/ 0 w 2790052"/>
              <a:gd name="connsiteY0" fmla="*/ 1476088 h 4502315"/>
              <a:gd name="connsiteX1" fmla="*/ 2783347 w 2790052"/>
              <a:gd name="connsiteY1" fmla="*/ 0 h 4502315"/>
              <a:gd name="connsiteX2" fmla="*/ 2786484 w 2790052"/>
              <a:gd name="connsiteY2" fmla="*/ 3876274 h 4502315"/>
              <a:gd name="connsiteX3" fmla="*/ 1609074 w 2790052"/>
              <a:gd name="connsiteY3" fmla="*/ 4502315 h 4502315"/>
              <a:gd name="connsiteX4" fmla="*/ 0 w 2790052"/>
              <a:gd name="connsiteY4" fmla="*/ 1476088 h 4502315"/>
              <a:gd name="connsiteX0" fmla="*/ 0 w 2786484"/>
              <a:gd name="connsiteY0" fmla="*/ 1476088 h 4502315"/>
              <a:gd name="connsiteX1" fmla="*/ 2783347 w 2786484"/>
              <a:gd name="connsiteY1" fmla="*/ 0 h 4502315"/>
              <a:gd name="connsiteX2" fmla="*/ 2786484 w 2786484"/>
              <a:gd name="connsiteY2" fmla="*/ 3876274 h 4502315"/>
              <a:gd name="connsiteX3" fmla="*/ 1609074 w 2786484"/>
              <a:gd name="connsiteY3" fmla="*/ 4502315 h 4502315"/>
              <a:gd name="connsiteX4" fmla="*/ 0 w 2786484"/>
              <a:gd name="connsiteY4" fmla="*/ 1476088 h 4502315"/>
              <a:gd name="connsiteX0" fmla="*/ 0 w 2783347"/>
              <a:gd name="connsiteY0" fmla="*/ 1476088 h 4502315"/>
              <a:gd name="connsiteX1" fmla="*/ 2783347 w 2783347"/>
              <a:gd name="connsiteY1" fmla="*/ 0 h 4502315"/>
              <a:gd name="connsiteX2" fmla="*/ 2781797 w 2783347"/>
              <a:gd name="connsiteY2" fmla="*/ 1676271 h 4502315"/>
              <a:gd name="connsiteX3" fmla="*/ 1609074 w 2783347"/>
              <a:gd name="connsiteY3" fmla="*/ 4502315 h 4502315"/>
              <a:gd name="connsiteX4" fmla="*/ 0 w 2783347"/>
              <a:gd name="connsiteY4" fmla="*/ 1476088 h 4502315"/>
              <a:gd name="connsiteX0" fmla="*/ 0 w 2783347"/>
              <a:gd name="connsiteY0" fmla="*/ 1476088 h 2785258"/>
              <a:gd name="connsiteX1" fmla="*/ 2783347 w 2783347"/>
              <a:gd name="connsiteY1" fmla="*/ 0 h 2785258"/>
              <a:gd name="connsiteX2" fmla="*/ 2781797 w 2783347"/>
              <a:gd name="connsiteY2" fmla="*/ 1676271 h 2785258"/>
              <a:gd name="connsiteX3" fmla="*/ 696098 w 2783347"/>
              <a:gd name="connsiteY3" fmla="*/ 2785258 h 2785258"/>
              <a:gd name="connsiteX4" fmla="*/ 0 w 2783347"/>
              <a:gd name="connsiteY4" fmla="*/ 1476088 h 2785258"/>
              <a:gd name="connsiteX0" fmla="*/ 0 w 2781797"/>
              <a:gd name="connsiteY0" fmla="*/ 2177236 h 3486406"/>
              <a:gd name="connsiteX1" fmla="*/ 2779865 w 2781797"/>
              <a:gd name="connsiteY1" fmla="*/ 0 h 3486406"/>
              <a:gd name="connsiteX2" fmla="*/ 2781797 w 2781797"/>
              <a:gd name="connsiteY2" fmla="*/ 2377419 h 3486406"/>
              <a:gd name="connsiteX3" fmla="*/ 696098 w 2781797"/>
              <a:gd name="connsiteY3" fmla="*/ 3486406 h 3486406"/>
              <a:gd name="connsiteX4" fmla="*/ 0 w 2781797"/>
              <a:gd name="connsiteY4" fmla="*/ 2177236 h 3486406"/>
              <a:gd name="connsiteX0" fmla="*/ 0 w 3065807"/>
              <a:gd name="connsiteY0" fmla="*/ 1643095 h 3486406"/>
              <a:gd name="connsiteX1" fmla="*/ 3063875 w 3065807"/>
              <a:gd name="connsiteY1" fmla="*/ 0 h 3486406"/>
              <a:gd name="connsiteX2" fmla="*/ 3065807 w 3065807"/>
              <a:gd name="connsiteY2" fmla="*/ 2377419 h 3486406"/>
              <a:gd name="connsiteX3" fmla="*/ 980108 w 3065807"/>
              <a:gd name="connsiteY3" fmla="*/ 3486406 h 3486406"/>
              <a:gd name="connsiteX4" fmla="*/ 0 w 3065807"/>
              <a:gd name="connsiteY4" fmla="*/ 1643095 h 3486406"/>
              <a:gd name="connsiteX0" fmla="*/ 0 w 3096626"/>
              <a:gd name="connsiteY0" fmla="*/ 1643095 h 4545415"/>
              <a:gd name="connsiteX1" fmla="*/ 3063875 w 3096626"/>
              <a:gd name="connsiteY1" fmla="*/ 0 h 4545415"/>
              <a:gd name="connsiteX2" fmla="*/ 3096626 w 3096626"/>
              <a:gd name="connsiteY2" fmla="*/ 4545415 h 4545415"/>
              <a:gd name="connsiteX3" fmla="*/ 980108 w 3096626"/>
              <a:gd name="connsiteY3" fmla="*/ 3486406 h 4545415"/>
              <a:gd name="connsiteX4" fmla="*/ 0 w 3096626"/>
              <a:gd name="connsiteY4" fmla="*/ 1643095 h 4545415"/>
              <a:gd name="connsiteX0" fmla="*/ 0 w 3096626"/>
              <a:gd name="connsiteY0" fmla="*/ 1643095 h 5189342"/>
              <a:gd name="connsiteX1" fmla="*/ 3063875 w 3096626"/>
              <a:gd name="connsiteY1" fmla="*/ 0 h 5189342"/>
              <a:gd name="connsiteX2" fmla="*/ 3096626 w 3096626"/>
              <a:gd name="connsiteY2" fmla="*/ 4545415 h 5189342"/>
              <a:gd name="connsiteX3" fmla="*/ 1885574 w 3096626"/>
              <a:gd name="connsiteY3" fmla="*/ 5189342 h 5189342"/>
              <a:gd name="connsiteX4" fmla="*/ 0 w 3096626"/>
              <a:gd name="connsiteY4" fmla="*/ 1643095 h 5189342"/>
              <a:gd name="connsiteX0" fmla="*/ 0 w 3096626"/>
              <a:gd name="connsiteY0" fmla="*/ 1643095 h 5843016"/>
              <a:gd name="connsiteX1" fmla="*/ 3063875 w 3096626"/>
              <a:gd name="connsiteY1" fmla="*/ 0 h 5843016"/>
              <a:gd name="connsiteX2" fmla="*/ 3096626 w 3096626"/>
              <a:gd name="connsiteY2" fmla="*/ 4545415 h 5843016"/>
              <a:gd name="connsiteX3" fmla="*/ 656194 w 3096626"/>
              <a:gd name="connsiteY3" fmla="*/ 5843016 h 5843016"/>
              <a:gd name="connsiteX4" fmla="*/ 0 w 3096626"/>
              <a:gd name="connsiteY4" fmla="*/ 1643095 h 5843016"/>
              <a:gd name="connsiteX0" fmla="*/ 0 w 4339420"/>
              <a:gd name="connsiteY0" fmla="*/ 2271538 h 5843016"/>
              <a:gd name="connsiteX1" fmla="*/ 4306669 w 4339420"/>
              <a:gd name="connsiteY1" fmla="*/ 0 h 5843016"/>
              <a:gd name="connsiteX2" fmla="*/ 4339420 w 4339420"/>
              <a:gd name="connsiteY2" fmla="*/ 4545415 h 5843016"/>
              <a:gd name="connsiteX3" fmla="*/ 1898988 w 4339420"/>
              <a:gd name="connsiteY3" fmla="*/ 5843016 h 5843016"/>
              <a:gd name="connsiteX4" fmla="*/ 0 w 4339420"/>
              <a:gd name="connsiteY4" fmla="*/ 2271538 h 5843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420" h="5843016">
                <a:moveTo>
                  <a:pt x="0" y="2271538"/>
                </a:moveTo>
                <a:lnTo>
                  <a:pt x="4306669" y="0"/>
                </a:lnTo>
                <a:cubicBezTo>
                  <a:pt x="4303101" y="1643337"/>
                  <a:pt x="4339216" y="4112310"/>
                  <a:pt x="4339420" y="4545415"/>
                </a:cubicBezTo>
                <a:lnTo>
                  <a:pt x="1898988" y="5843016"/>
                </a:lnTo>
                <a:lnTo>
                  <a:pt x="0" y="2271538"/>
                </a:lnTo>
                <a:close/>
              </a:path>
            </a:pathLst>
          </a:cu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0"/>
          </p:nvPr>
        </p:nvSpPr>
        <p:spPr>
          <a:xfrm>
            <a:off x="2779591" y="4168775"/>
            <a:ext cx="6364409" cy="2689225"/>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txBody>
          <a:bodyPr anchor="ctr"/>
          <a:lstStyle>
            <a:lvl1pPr algn="ctr">
              <a:defRPr/>
            </a:lvl1pPr>
          </a:lstStyle>
          <a:p>
            <a:endParaRPr lang="en-US" dirty="0"/>
          </a:p>
        </p:txBody>
      </p:sp>
      <p:sp>
        <p:nvSpPr>
          <p:cNvPr id="13" name="Text Placeholder 12"/>
          <p:cNvSpPr>
            <a:spLocks noGrp="1"/>
          </p:cNvSpPr>
          <p:nvPr>
            <p:ph type="body" sz="quarter" idx="11"/>
          </p:nvPr>
        </p:nvSpPr>
        <p:spPr>
          <a:xfrm>
            <a:off x="460375" y="1944687"/>
            <a:ext cx="3971925" cy="1482725"/>
          </a:xfrm>
          <a:prstGeom prst="rect">
            <a:avLst/>
          </a:prstGeom>
        </p:spPr>
        <p:txBody>
          <a:bodyPr lIns="0" tIns="0" rIns="0" bIns="0"/>
          <a:lstStyle>
            <a:lvl1pPr>
              <a:buNone/>
              <a:defRPr sz="2400">
                <a:solidFill>
                  <a:schemeClr val="accent1"/>
                </a:solidFill>
              </a:defRPr>
            </a:lvl1pPr>
            <a:lvl2pPr>
              <a:defRPr sz="2400"/>
            </a:lvl2pPr>
            <a:lvl3pPr>
              <a:defRPr sz="2400"/>
            </a:lvl3pPr>
            <a:lvl4pPr>
              <a:defRPr sz="2400"/>
            </a:lvl4pPr>
            <a:lvl5pPr>
              <a:defRPr sz="2400"/>
            </a:lvl5pPr>
          </a:lstStyle>
          <a:p>
            <a:pPr lvl="0"/>
            <a:endParaRPr lang="en-US" dirty="0"/>
          </a:p>
        </p:txBody>
      </p:sp>
      <p:sp>
        <p:nvSpPr>
          <p:cNvPr id="15" name="Text Placeholder 14"/>
          <p:cNvSpPr>
            <a:spLocks noGrp="1"/>
          </p:cNvSpPr>
          <p:nvPr>
            <p:ph type="body" sz="quarter" idx="12"/>
          </p:nvPr>
        </p:nvSpPr>
        <p:spPr>
          <a:xfrm>
            <a:off x="460375" y="3427413"/>
            <a:ext cx="2052638" cy="2965450"/>
          </a:xfrm>
          <a:prstGeom prst="rect">
            <a:avLst/>
          </a:prstGeom>
        </p:spPr>
        <p:txBody>
          <a:bodyPr lIns="0" tIns="0" rIns="0" bIns="0"/>
          <a:lstStyle>
            <a:lvl1pPr>
              <a:buNone/>
              <a:defRPr sz="1400">
                <a:solidFill>
                  <a:schemeClr val="tx1"/>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endParaRPr lang="en-US" dirty="0"/>
          </a:p>
        </p:txBody>
      </p:sp>
      <p:sp>
        <p:nvSpPr>
          <p:cNvPr id="17" name="Picture Placeholder 16"/>
          <p:cNvSpPr>
            <a:spLocks noGrp="1"/>
          </p:cNvSpPr>
          <p:nvPr>
            <p:ph type="pic" sz="quarter" idx="13" hasCustomPrompt="1"/>
          </p:nvPr>
        </p:nvSpPr>
        <p:spPr>
          <a:xfrm>
            <a:off x="7219949" y="1939130"/>
            <a:ext cx="735013" cy="735013"/>
          </a:xfrm>
          <a:prstGeom prst="rect">
            <a:avLst/>
          </a:prstGeom>
        </p:spPr>
        <p:txBody>
          <a:bodyPr anchor="ctr"/>
          <a:lstStyle>
            <a:lvl1pPr algn="ctr">
              <a:buNone/>
              <a:defRPr sz="1600">
                <a:solidFill>
                  <a:schemeClr val="bg1"/>
                </a:solidFill>
              </a:defRPr>
            </a:lvl1pPr>
          </a:lstStyle>
          <a:p>
            <a:r>
              <a:rPr lang="en-US" dirty="0" smtClean="0"/>
              <a:t>icon</a:t>
            </a:r>
            <a:endParaRPr lang="en-US" dirty="0"/>
          </a:p>
        </p:txBody>
      </p:sp>
      <p:sp>
        <p:nvSpPr>
          <p:cNvPr id="19" name="Text Placeholder 18"/>
          <p:cNvSpPr>
            <a:spLocks noGrp="1"/>
          </p:cNvSpPr>
          <p:nvPr>
            <p:ph type="body" sz="quarter" idx="14"/>
          </p:nvPr>
        </p:nvSpPr>
        <p:spPr>
          <a:xfrm>
            <a:off x="6743700" y="2674143"/>
            <a:ext cx="1689100" cy="619920"/>
          </a:xfrm>
          <a:prstGeom prst="rect">
            <a:avLst/>
          </a:prstGeom>
        </p:spPr>
        <p:txBody>
          <a:bodyPr/>
          <a:lstStyle>
            <a:lvl1pPr algn="ctr">
              <a:buNone/>
              <a:defRPr sz="1200">
                <a:solidFill>
                  <a:schemeClr val="bg1"/>
                </a:solidFill>
              </a:defRPr>
            </a:lvl1pPr>
            <a:lvl2pPr algn="r">
              <a:defRPr sz="1200">
                <a:solidFill>
                  <a:schemeClr val="accent6"/>
                </a:solidFill>
              </a:defRPr>
            </a:lvl2pPr>
            <a:lvl3pPr algn="r">
              <a:defRPr sz="1200">
                <a:solidFill>
                  <a:schemeClr val="accent6"/>
                </a:solidFill>
              </a:defRPr>
            </a:lvl3pPr>
            <a:lvl4pPr algn="r">
              <a:defRPr sz="1200">
                <a:solidFill>
                  <a:schemeClr val="accent6"/>
                </a:solidFill>
              </a:defRPr>
            </a:lvl4pPr>
            <a:lvl5pPr algn="r">
              <a:defRPr sz="1200">
                <a:solidFill>
                  <a:schemeClr val="accent6"/>
                </a:solidFill>
              </a:defRPr>
            </a:lvl5pPr>
          </a:lstStyle>
          <a:p>
            <a:pPr lvl="0"/>
            <a:endParaRPr lang="en-US" dirty="0"/>
          </a:p>
        </p:txBody>
      </p:sp>
      <p:sp>
        <p:nvSpPr>
          <p:cNvPr id="8" name="Title 1"/>
          <p:cNvSpPr txBox="1">
            <a:spLocks/>
          </p:cNvSpPr>
          <p:nvPr userDrawn="1"/>
        </p:nvSpPr>
        <p:spPr>
          <a:xfrm>
            <a:off x="8670927" y="6392863"/>
            <a:ext cx="247648" cy="238125"/>
          </a:xfrm>
          <a:prstGeom prst="rect">
            <a:avLst/>
          </a:prstGeom>
        </p:spPr>
        <p:txBody>
          <a:bodyPr lIns="0" tIns="0" rIns="0" bIns="0" anchor="ctr"/>
          <a:lstStyle>
            <a:lvl1pPr algn="l">
              <a:defRPr sz="2400">
                <a:solidFill>
                  <a:schemeClr val="accent6"/>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fld id="{04E8A9AD-0090-439E-B8E4-6BC69C37F9F4}" type="slidenum">
              <a:rPr kumimoji="0" lang="en-US" sz="1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a:t>
            </a:fld>
            <a:endParaRPr kumimoji="0" lang="en-US" sz="1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2046259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Disclaimer_Blu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926080" y="1955321"/>
            <a:ext cx="6217920" cy="4913312"/>
          </a:xfrm>
          <a:prstGeom prst="rect">
            <a:avLst/>
          </a:prstGeom>
          <a:noFill/>
        </p:spPr>
        <p:txBody>
          <a:bodyPr anchor="ctr"/>
          <a:lstStyle>
            <a:lvl1pPr algn="ctr">
              <a:buNone/>
              <a:defRPr sz="1600">
                <a:solidFill>
                  <a:schemeClr val="bg1"/>
                </a:solidFill>
              </a:defRPr>
            </a:lvl1pPr>
          </a:lstStyle>
          <a:p>
            <a:endParaRPr lang="en-US" dirty="0"/>
          </a:p>
        </p:txBody>
      </p:sp>
      <p:graphicFrame>
        <p:nvGraphicFramePr>
          <p:cNvPr id="4" name="Object 3"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0763" name="think-cell Slide" r:id="rId5" imgW="360" imgH="360" progId="">
                  <p:embed/>
                </p:oleObj>
              </mc:Choice>
              <mc:Fallback>
                <p:oleObj name="think-cell Slide" r:id="rId5" imgW="360" imgH="36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9"/>
          <p:cNvSpPr/>
          <p:nvPr userDrawn="1">
            <p:custDataLst>
              <p:tags r:id="rId3"/>
            </p:custDataLst>
          </p:nvPr>
        </p:nvSpPr>
        <p:spPr>
          <a:xfrm>
            <a:off x="0" y="1944688"/>
            <a:ext cx="6634975" cy="4913312"/>
          </a:xfrm>
          <a:custGeom>
            <a:avLst/>
            <a:gdLst>
              <a:gd name="connsiteX0" fmla="*/ 6634975 w 6634975"/>
              <a:gd name="connsiteY0" fmla="*/ 0 h 4951141"/>
              <a:gd name="connsiteX1" fmla="*/ 0 w 6634975"/>
              <a:gd name="connsiteY1" fmla="*/ 0 h 4951141"/>
              <a:gd name="connsiteX2" fmla="*/ 0 w 6634975"/>
              <a:gd name="connsiteY2" fmla="*/ 4951141 h 4951141"/>
              <a:gd name="connsiteX3" fmla="*/ 4025590 w 6634975"/>
              <a:gd name="connsiteY3" fmla="*/ 4951141 h 4951141"/>
              <a:gd name="connsiteX4" fmla="*/ 6634975 w 6634975"/>
              <a:gd name="connsiteY4" fmla="*/ 0 h 4951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975" h="4951141">
                <a:moveTo>
                  <a:pt x="6634975" y="0"/>
                </a:moveTo>
                <a:lnTo>
                  <a:pt x="0" y="0"/>
                </a:lnTo>
                <a:lnTo>
                  <a:pt x="0" y="4951141"/>
                </a:lnTo>
                <a:lnTo>
                  <a:pt x="4025590" y="4951141"/>
                </a:lnTo>
                <a:lnTo>
                  <a:pt x="663497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ext Placeholder 13"/>
          <p:cNvSpPr>
            <a:spLocks noGrp="1"/>
          </p:cNvSpPr>
          <p:nvPr>
            <p:ph type="body" sz="quarter" idx="14" hasCustomPrompt="1"/>
          </p:nvPr>
        </p:nvSpPr>
        <p:spPr>
          <a:xfrm>
            <a:off x="536582" y="4870916"/>
            <a:ext cx="3850859" cy="1121093"/>
          </a:xfrm>
          <a:prstGeom prst="rect">
            <a:avLst/>
          </a:prstGeom>
        </p:spPr>
        <p:txBody>
          <a:bodyPr lIns="0" tIns="0" rIns="0" bIns="0"/>
          <a:lstStyle>
            <a:lvl1pPr marL="0" indent="0">
              <a:spcBef>
                <a:spcPts val="0"/>
              </a:spcBef>
              <a:spcAft>
                <a:spcPts val="1000"/>
              </a:spcAft>
              <a:buNone/>
              <a:defRPr sz="800" b="0">
                <a:solidFill>
                  <a:schemeClr val="bg1"/>
                </a:solidFill>
              </a:defRPr>
            </a:lvl1pPr>
            <a:lvl2pPr marL="0" indent="0">
              <a:spcBef>
                <a:spcPts val="0"/>
              </a:spcBef>
              <a:spcAft>
                <a:spcPts val="1000"/>
              </a:spcAft>
              <a:buNone/>
              <a:defRPr sz="1200">
                <a:solidFill>
                  <a:schemeClr val="accent6"/>
                </a:solidFill>
              </a:defRPr>
            </a:lvl2pPr>
            <a:lvl3pPr>
              <a:buNone/>
              <a:defRPr sz="1200">
                <a:solidFill>
                  <a:schemeClr val="accent6"/>
                </a:solidFill>
              </a:defRPr>
            </a:lvl3pPr>
            <a:lvl4pPr>
              <a:buNone/>
              <a:defRPr sz="1200">
                <a:solidFill>
                  <a:schemeClr val="accent6"/>
                </a:solidFill>
              </a:defRPr>
            </a:lvl4pPr>
            <a:lvl5pPr>
              <a:buNone/>
              <a:defRPr sz="1200">
                <a:solidFill>
                  <a:schemeClr val="accent6"/>
                </a:solidFill>
              </a:defRPr>
            </a:lvl5pPr>
          </a:lstStyle>
          <a:p>
            <a:pPr lvl="0"/>
            <a:r>
              <a:rPr lang="en-US" dirty="0" smtClean="0"/>
              <a:t>Cushman &amp; Wakefield Copyright 2015.  NO WARRANTY OR REPRESENTATION, EXPRESS OR IMPLIED, IS MADE TO THE ACCURACY OR COMPLETENESS OF THE INFORMATION CONTAINED HEREIN, AND SAME IS SUBMITTED SUBJECT TO ERRORS, OMISSIONS, CHANGE OF PRICE, RENTAL OR OTHER CONDITIONS, WITHDRAWAL WITHOUT NOTICE, AND TO ANY SPECIAL LISTING CONDITIONS IMPOSED BY THE PROPERTY OWNER(S). AS APPLICABLE, WE MAKE NO REPRESENTATION AS TO THE CONDITION OF THE PROPERTY (OR PROPERTIES) IN QUESTION.</a:t>
            </a:r>
            <a:endParaRPr lang="en-US" dirty="0"/>
          </a:p>
        </p:txBody>
      </p:sp>
      <p:sp>
        <p:nvSpPr>
          <p:cNvPr id="3" name="Text Placeholder 2"/>
          <p:cNvSpPr>
            <a:spLocks noGrp="1"/>
          </p:cNvSpPr>
          <p:nvPr>
            <p:ph type="body" sz="quarter" idx="17" hasCustomPrompt="1"/>
          </p:nvPr>
        </p:nvSpPr>
        <p:spPr>
          <a:xfrm>
            <a:off x="536582" y="2719388"/>
            <a:ext cx="2149475" cy="841375"/>
          </a:xfrm>
          <a:prstGeom prst="rect">
            <a:avLst/>
          </a:prstGeom>
        </p:spPr>
        <p:txBody>
          <a:bodyPr/>
          <a:lstStyle>
            <a:lvl1pPr marL="0" indent="0">
              <a:buNone/>
              <a:defRPr sz="1200" b="0" baseline="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Broker Contact Info</a:t>
            </a:r>
          </a:p>
        </p:txBody>
      </p:sp>
      <p:sp>
        <p:nvSpPr>
          <p:cNvPr id="18" name="Text Placeholder 2"/>
          <p:cNvSpPr>
            <a:spLocks noGrp="1"/>
          </p:cNvSpPr>
          <p:nvPr>
            <p:ph type="body" sz="quarter" idx="18" hasCustomPrompt="1"/>
          </p:nvPr>
        </p:nvSpPr>
        <p:spPr>
          <a:xfrm>
            <a:off x="2948088" y="2719388"/>
            <a:ext cx="2149475" cy="841375"/>
          </a:xfrm>
          <a:prstGeom prst="rect">
            <a:avLst/>
          </a:prstGeom>
        </p:spPr>
        <p:txBody>
          <a:bodyPr/>
          <a:lstStyle>
            <a:lvl1pPr marL="0" indent="0">
              <a:buNone/>
              <a:defRPr sz="1200" b="0" baseline="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smtClean="0"/>
              <a:t>Broker Contact Info</a:t>
            </a:r>
          </a:p>
        </p:txBody>
      </p:sp>
    </p:spTree>
    <p:extLst>
      <p:ext uri="{BB962C8B-B14F-4D97-AF65-F5344CB8AC3E}">
        <p14:creationId xmlns:p14="http://schemas.microsoft.com/office/powerpoint/2010/main" val="29197145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9" name="Freeform 8"/>
          <p:cNvSpPr/>
          <p:nvPr userDrawn="1"/>
        </p:nvSpPr>
        <p:spPr>
          <a:xfrm rot="1680000" flipH="1" flipV="1">
            <a:off x="5363692" y="-469066"/>
            <a:ext cx="4339420" cy="5843016"/>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850422"/>
              <a:gd name="connsiteY0" fmla="*/ 3114561 h 5570404"/>
              <a:gd name="connsiteX1" fmla="*/ 5849233 w 5850422"/>
              <a:gd name="connsiteY1" fmla="*/ 0 h 5570404"/>
              <a:gd name="connsiteX2" fmla="*/ 5846854 w 5850422"/>
              <a:gd name="connsiteY2" fmla="*/ 5570404 h 5570404"/>
              <a:gd name="connsiteX3" fmla="*/ 3474463 w 5850422"/>
              <a:gd name="connsiteY3" fmla="*/ 4759371 h 5570404"/>
              <a:gd name="connsiteX4" fmla="*/ 0 w 5850422"/>
              <a:gd name="connsiteY4" fmla="*/ 3114561 h 5570404"/>
              <a:gd name="connsiteX0" fmla="*/ 0 w 5856216"/>
              <a:gd name="connsiteY0" fmla="*/ 3114561 h 4759371"/>
              <a:gd name="connsiteX1" fmla="*/ 5849233 w 5856216"/>
              <a:gd name="connsiteY1" fmla="*/ 0 h 4759371"/>
              <a:gd name="connsiteX2" fmla="*/ 5852648 w 5856216"/>
              <a:gd name="connsiteY2" fmla="*/ 4566615 h 4759371"/>
              <a:gd name="connsiteX3" fmla="*/ 3474463 w 5856216"/>
              <a:gd name="connsiteY3" fmla="*/ 4759371 h 4759371"/>
              <a:gd name="connsiteX4" fmla="*/ 0 w 5856216"/>
              <a:gd name="connsiteY4" fmla="*/ 3114561 h 4759371"/>
              <a:gd name="connsiteX0" fmla="*/ 487124 w 2381753"/>
              <a:gd name="connsiteY0" fmla="*/ 1010044 h 4759371"/>
              <a:gd name="connsiteX1" fmla="*/ 2374770 w 2381753"/>
              <a:gd name="connsiteY1" fmla="*/ 0 h 4759371"/>
              <a:gd name="connsiteX2" fmla="*/ 2378185 w 2381753"/>
              <a:gd name="connsiteY2" fmla="*/ 4566615 h 4759371"/>
              <a:gd name="connsiteX3" fmla="*/ 0 w 2381753"/>
              <a:gd name="connsiteY3" fmla="*/ 4759371 h 4759371"/>
              <a:gd name="connsiteX4" fmla="*/ 487124 w 2381753"/>
              <a:gd name="connsiteY4" fmla="*/ 1010044 h 4759371"/>
              <a:gd name="connsiteX0" fmla="*/ 0 w 1894629"/>
              <a:gd name="connsiteY0" fmla="*/ 1010044 h 4566615"/>
              <a:gd name="connsiteX1" fmla="*/ 1887646 w 1894629"/>
              <a:gd name="connsiteY1" fmla="*/ 0 h 4566615"/>
              <a:gd name="connsiteX2" fmla="*/ 1891061 w 1894629"/>
              <a:gd name="connsiteY2" fmla="*/ 4566615 h 4566615"/>
              <a:gd name="connsiteX3" fmla="*/ 913720 w 1894629"/>
              <a:gd name="connsiteY3" fmla="*/ 2728503 h 4566615"/>
              <a:gd name="connsiteX4" fmla="*/ 0 w 1894629"/>
              <a:gd name="connsiteY4" fmla="*/ 1010044 h 4566615"/>
              <a:gd name="connsiteX0" fmla="*/ 0 w 1894351"/>
              <a:gd name="connsiteY0" fmla="*/ 1010044 h 3876274"/>
              <a:gd name="connsiteX1" fmla="*/ 1887646 w 1894351"/>
              <a:gd name="connsiteY1" fmla="*/ 0 h 3876274"/>
              <a:gd name="connsiteX2" fmla="*/ 1890783 w 1894351"/>
              <a:gd name="connsiteY2" fmla="*/ 3876274 h 3876274"/>
              <a:gd name="connsiteX3" fmla="*/ 913720 w 1894351"/>
              <a:gd name="connsiteY3" fmla="*/ 2728503 h 3876274"/>
              <a:gd name="connsiteX4" fmla="*/ 0 w 1894351"/>
              <a:gd name="connsiteY4" fmla="*/ 1010044 h 3876274"/>
              <a:gd name="connsiteX0" fmla="*/ 0 w 1894351"/>
              <a:gd name="connsiteY0" fmla="*/ 1010044 h 4390522"/>
              <a:gd name="connsiteX1" fmla="*/ 1887646 w 1894351"/>
              <a:gd name="connsiteY1" fmla="*/ 0 h 4390522"/>
              <a:gd name="connsiteX2" fmla="*/ 1890783 w 1894351"/>
              <a:gd name="connsiteY2" fmla="*/ 3876274 h 4390522"/>
              <a:gd name="connsiteX3" fmla="*/ 923625 w 1894351"/>
              <a:gd name="connsiteY3" fmla="*/ 4390522 h 4390522"/>
              <a:gd name="connsiteX4" fmla="*/ 0 w 1894351"/>
              <a:gd name="connsiteY4" fmla="*/ 1010044 h 4390522"/>
              <a:gd name="connsiteX0" fmla="*/ 0 w 2579799"/>
              <a:gd name="connsiteY0" fmla="*/ 1364296 h 4390522"/>
              <a:gd name="connsiteX1" fmla="*/ 2573094 w 2579799"/>
              <a:gd name="connsiteY1" fmla="*/ 0 h 4390522"/>
              <a:gd name="connsiteX2" fmla="*/ 2576231 w 2579799"/>
              <a:gd name="connsiteY2" fmla="*/ 3876274 h 4390522"/>
              <a:gd name="connsiteX3" fmla="*/ 1609073 w 2579799"/>
              <a:gd name="connsiteY3" fmla="*/ 4390522 h 4390522"/>
              <a:gd name="connsiteX4" fmla="*/ 0 w 2579799"/>
              <a:gd name="connsiteY4" fmla="*/ 1364296 h 4390522"/>
              <a:gd name="connsiteX0" fmla="*/ 0 w 2579799"/>
              <a:gd name="connsiteY0" fmla="*/ 1364296 h 4502315"/>
              <a:gd name="connsiteX1" fmla="*/ 2573094 w 2579799"/>
              <a:gd name="connsiteY1" fmla="*/ 0 h 4502315"/>
              <a:gd name="connsiteX2" fmla="*/ 2576231 w 2579799"/>
              <a:gd name="connsiteY2" fmla="*/ 3876274 h 4502315"/>
              <a:gd name="connsiteX3" fmla="*/ 1398821 w 2579799"/>
              <a:gd name="connsiteY3" fmla="*/ 4502315 h 4502315"/>
              <a:gd name="connsiteX4" fmla="*/ 0 w 2579799"/>
              <a:gd name="connsiteY4" fmla="*/ 1364296 h 4502315"/>
              <a:gd name="connsiteX0" fmla="*/ 0 w 2790052"/>
              <a:gd name="connsiteY0" fmla="*/ 1476088 h 4502315"/>
              <a:gd name="connsiteX1" fmla="*/ 2783347 w 2790052"/>
              <a:gd name="connsiteY1" fmla="*/ 0 h 4502315"/>
              <a:gd name="connsiteX2" fmla="*/ 2786484 w 2790052"/>
              <a:gd name="connsiteY2" fmla="*/ 3876274 h 4502315"/>
              <a:gd name="connsiteX3" fmla="*/ 1609074 w 2790052"/>
              <a:gd name="connsiteY3" fmla="*/ 4502315 h 4502315"/>
              <a:gd name="connsiteX4" fmla="*/ 0 w 2790052"/>
              <a:gd name="connsiteY4" fmla="*/ 1476088 h 4502315"/>
              <a:gd name="connsiteX0" fmla="*/ 0 w 2786484"/>
              <a:gd name="connsiteY0" fmla="*/ 1476088 h 4502315"/>
              <a:gd name="connsiteX1" fmla="*/ 2783347 w 2786484"/>
              <a:gd name="connsiteY1" fmla="*/ 0 h 4502315"/>
              <a:gd name="connsiteX2" fmla="*/ 2786484 w 2786484"/>
              <a:gd name="connsiteY2" fmla="*/ 3876274 h 4502315"/>
              <a:gd name="connsiteX3" fmla="*/ 1609074 w 2786484"/>
              <a:gd name="connsiteY3" fmla="*/ 4502315 h 4502315"/>
              <a:gd name="connsiteX4" fmla="*/ 0 w 2786484"/>
              <a:gd name="connsiteY4" fmla="*/ 1476088 h 4502315"/>
              <a:gd name="connsiteX0" fmla="*/ 0 w 2783347"/>
              <a:gd name="connsiteY0" fmla="*/ 1476088 h 4502315"/>
              <a:gd name="connsiteX1" fmla="*/ 2783347 w 2783347"/>
              <a:gd name="connsiteY1" fmla="*/ 0 h 4502315"/>
              <a:gd name="connsiteX2" fmla="*/ 2781797 w 2783347"/>
              <a:gd name="connsiteY2" fmla="*/ 1676271 h 4502315"/>
              <a:gd name="connsiteX3" fmla="*/ 1609074 w 2783347"/>
              <a:gd name="connsiteY3" fmla="*/ 4502315 h 4502315"/>
              <a:gd name="connsiteX4" fmla="*/ 0 w 2783347"/>
              <a:gd name="connsiteY4" fmla="*/ 1476088 h 4502315"/>
              <a:gd name="connsiteX0" fmla="*/ 0 w 2783347"/>
              <a:gd name="connsiteY0" fmla="*/ 1476088 h 2785258"/>
              <a:gd name="connsiteX1" fmla="*/ 2783347 w 2783347"/>
              <a:gd name="connsiteY1" fmla="*/ 0 h 2785258"/>
              <a:gd name="connsiteX2" fmla="*/ 2781797 w 2783347"/>
              <a:gd name="connsiteY2" fmla="*/ 1676271 h 2785258"/>
              <a:gd name="connsiteX3" fmla="*/ 696098 w 2783347"/>
              <a:gd name="connsiteY3" fmla="*/ 2785258 h 2785258"/>
              <a:gd name="connsiteX4" fmla="*/ 0 w 2783347"/>
              <a:gd name="connsiteY4" fmla="*/ 1476088 h 2785258"/>
              <a:gd name="connsiteX0" fmla="*/ 0 w 2781797"/>
              <a:gd name="connsiteY0" fmla="*/ 2177236 h 3486406"/>
              <a:gd name="connsiteX1" fmla="*/ 2779865 w 2781797"/>
              <a:gd name="connsiteY1" fmla="*/ 0 h 3486406"/>
              <a:gd name="connsiteX2" fmla="*/ 2781797 w 2781797"/>
              <a:gd name="connsiteY2" fmla="*/ 2377419 h 3486406"/>
              <a:gd name="connsiteX3" fmla="*/ 696098 w 2781797"/>
              <a:gd name="connsiteY3" fmla="*/ 3486406 h 3486406"/>
              <a:gd name="connsiteX4" fmla="*/ 0 w 2781797"/>
              <a:gd name="connsiteY4" fmla="*/ 2177236 h 3486406"/>
              <a:gd name="connsiteX0" fmla="*/ 0 w 3065807"/>
              <a:gd name="connsiteY0" fmla="*/ 1643095 h 3486406"/>
              <a:gd name="connsiteX1" fmla="*/ 3063875 w 3065807"/>
              <a:gd name="connsiteY1" fmla="*/ 0 h 3486406"/>
              <a:gd name="connsiteX2" fmla="*/ 3065807 w 3065807"/>
              <a:gd name="connsiteY2" fmla="*/ 2377419 h 3486406"/>
              <a:gd name="connsiteX3" fmla="*/ 980108 w 3065807"/>
              <a:gd name="connsiteY3" fmla="*/ 3486406 h 3486406"/>
              <a:gd name="connsiteX4" fmla="*/ 0 w 3065807"/>
              <a:gd name="connsiteY4" fmla="*/ 1643095 h 3486406"/>
              <a:gd name="connsiteX0" fmla="*/ 0 w 3096626"/>
              <a:gd name="connsiteY0" fmla="*/ 1643095 h 4545415"/>
              <a:gd name="connsiteX1" fmla="*/ 3063875 w 3096626"/>
              <a:gd name="connsiteY1" fmla="*/ 0 h 4545415"/>
              <a:gd name="connsiteX2" fmla="*/ 3096626 w 3096626"/>
              <a:gd name="connsiteY2" fmla="*/ 4545415 h 4545415"/>
              <a:gd name="connsiteX3" fmla="*/ 980108 w 3096626"/>
              <a:gd name="connsiteY3" fmla="*/ 3486406 h 4545415"/>
              <a:gd name="connsiteX4" fmla="*/ 0 w 3096626"/>
              <a:gd name="connsiteY4" fmla="*/ 1643095 h 4545415"/>
              <a:gd name="connsiteX0" fmla="*/ 0 w 3096626"/>
              <a:gd name="connsiteY0" fmla="*/ 1643095 h 5189342"/>
              <a:gd name="connsiteX1" fmla="*/ 3063875 w 3096626"/>
              <a:gd name="connsiteY1" fmla="*/ 0 h 5189342"/>
              <a:gd name="connsiteX2" fmla="*/ 3096626 w 3096626"/>
              <a:gd name="connsiteY2" fmla="*/ 4545415 h 5189342"/>
              <a:gd name="connsiteX3" fmla="*/ 1885574 w 3096626"/>
              <a:gd name="connsiteY3" fmla="*/ 5189342 h 5189342"/>
              <a:gd name="connsiteX4" fmla="*/ 0 w 3096626"/>
              <a:gd name="connsiteY4" fmla="*/ 1643095 h 5189342"/>
              <a:gd name="connsiteX0" fmla="*/ 0 w 3096626"/>
              <a:gd name="connsiteY0" fmla="*/ 1643095 h 5843016"/>
              <a:gd name="connsiteX1" fmla="*/ 3063875 w 3096626"/>
              <a:gd name="connsiteY1" fmla="*/ 0 h 5843016"/>
              <a:gd name="connsiteX2" fmla="*/ 3096626 w 3096626"/>
              <a:gd name="connsiteY2" fmla="*/ 4545415 h 5843016"/>
              <a:gd name="connsiteX3" fmla="*/ 656194 w 3096626"/>
              <a:gd name="connsiteY3" fmla="*/ 5843016 h 5843016"/>
              <a:gd name="connsiteX4" fmla="*/ 0 w 3096626"/>
              <a:gd name="connsiteY4" fmla="*/ 1643095 h 5843016"/>
              <a:gd name="connsiteX0" fmla="*/ 0 w 4339420"/>
              <a:gd name="connsiteY0" fmla="*/ 2271538 h 5843016"/>
              <a:gd name="connsiteX1" fmla="*/ 4306669 w 4339420"/>
              <a:gd name="connsiteY1" fmla="*/ 0 h 5843016"/>
              <a:gd name="connsiteX2" fmla="*/ 4339420 w 4339420"/>
              <a:gd name="connsiteY2" fmla="*/ 4545415 h 5843016"/>
              <a:gd name="connsiteX3" fmla="*/ 1898988 w 4339420"/>
              <a:gd name="connsiteY3" fmla="*/ 5843016 h 5843016"/>
              <a:gd name="connsiteX4" fmla="*/ 0 w 4339420"/>
              <a:gd name="connsiteY4" fmla="*/ 2271538 h 5843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9420" h="5843016">
                <a:moveTo>
                  <a:pt x="0" y="2271538"/>
                </a:moveTo>
                <a:lnTo>
                  <a:pt x="4306669" y="0"/>
                </a:lnTo>
                <a:cubicBezTo>
                  <a:pt x="4303101" y="1643337"/>
                  <a:pt x="4339216" y="4112310"/>
                  <a:pt x="4339420" y="4545415"/>
                </a:cubicBezTo>
                <a:lnTo>
                  <a:pt x="1898988" y="5843016"/>
                </a:lnTo>
                <a:lnTo>
                  <a:pt x="0" y="2271538"/>
                </a:lnTo>
                <a:close/>
              </a:path>
            </a:pathLst>
          </a:cu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0"/>
          </p:nvPr>
        </p:nvSpPr>
        <p:spPr>
          <a:xfrm>
            <a:off x="2779591" y="4168775"/>
            <a:ext cx="6364409" cy="2689225"/>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txBody>
          <a:bodyPr anchor="ctr"/>
          <a:lstStyle>
            <a:lvl1pPr algn="ctr">
              <a:defRPr/>
            </a:lvl1pPr>
          </a:lstStyle>
          <a:p>
            <a:endParaRPr lang="en-US" dirty="0"/>
          </a:p>
        </p:txBody>
      </p:sp>
      <p:sp>
        <p:nvSpPr>
          <p:cNvPr id="13" name="Text Placeholder 12"/>
          <p:cNvSpPr>
            <a:spLocks noGrp="1"/>
          </p:cNvSpPr>
          <p:nvPr>
            <p:ph type="body" sz="quarter" idx="11"/>
          </p:nvPr>
        </p:nvSpPr>
        <p:spPr>
          <a:xfrm>
            <a:off x="460375" y="1944687"/>
            <a:ext cx="3971925" cy="1482725"/>
          </a:xfrm>
          <a:prstGeom prst="rect">
            <a:avLst/>
          </a:prstGeom>
        </p:spPr>
        <p:txBody>
          <a:bodyPr lIns="0" tIns="0" rIns="0" bIns="0"/>
          <a:lstStyle>
            <a:lvl1pPr>
              <a:buNone/>
              <a:defRPr sz="2400">
                <a:solidFill>
                  <a:schemeClr val="accent1"/>
                </a:solidFill>
              </a:defRPr>
            </a:lvl1pPr>
            <a:lvl2pPr>
              <a:defRPr sz="2400"/>
            </a:lvl2pPr>
            <a:lvl3pPr>
              <a:defRPr sz="2400"/>
            </a:lvl3pPr>
            <a:lvl4pPr>
              <a:defRPr sz="2400"/>
            </a:lvl4pPr>
            <a:lvl5pPr>
              <a:defRPr sz="2400"/>
            </a:lvl5pPr>
          </a:lstStyle>
          <a:p>
            <a:pPr lvl="0"/>
            <a:endParaRPr lang="en-US" dirty="0"/>
          </a:p>
        </p:txBody>
      </p:sp>
      <p:sp>
        <p:nvSpPr>
          <p:cNvPr id="15" name="Text Placeholder 14"/>
          <p:cNvSpPr>
            <a:spLocks noGrp="1"/>
          </p:cNvSpPr>
          <p:nvPr>
            <p:ph type="body" sz="quarter" idx="12"/>
          </p:nvPr>
        </p:nvSpPr>
        <p:spPr>
          <a:xfrm>
            <a:off x="460375" y="3427413"/>
            <a:ext cx="2052638" cy="2965450"/>
          </a:xfrm>
          <a:prstGeom prst="rect">
            <a:avLst/>
          </a:prstGeom>
        </p:spPr>
        <p:txBody>
          <a:bodyPr lIns="0" tIns="0" rIns="0" bIns="0"/>
          <a:lstStyle>
            <a:lvl1pPr>
              <a:buNone/>
              <a:defRPr sz="1400">
                <a:solidFill>
                  <a:schemeClr val="tx1"/>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endParaRPr lang="en-US" dirty="0"/>
          </a:p>
        </p:txBody>
      </p:sp>
      <p:sp>
        <p:nvSpPr>
          <p:cNvPr id="17" name="Picture Placeholder 16"/>
          <p:cNvSpPr>
            <a:spLocks noGrp="1"/>
          </p:cNvSpPr>
          <p:nvPr>
            <p:ph type="pic" sz="quarter" idx="13" hasCustomPrompt="1"/>
          </p:nvPr>
        </p:nvSpPr>
        <p:spPr>
          <a:xfrm>
            <a:off x="7219949" y="1939130"/>
            <a:ext cx="735013" cy="735013"/>
          </a:xfrm>
          <a:prstGeom prst="rect">
            <a:avLst/>
          </a:prstGeom>
        </p:spPr>
        <p:txBody>
          <a:bodyPr anchor="ctr"/>
          <a:lstStyle>
            <a:lvl1pPr algn="ctr">
              <a:buNone/>
              <a:defRPr sz="1600">
                <a:solidFill>
                  <a:schemeClr val="bg1"/>
                </a:solidFill>
              </a:defRPr>
            </a:lvl1pPr>
          </a:lstStyle>
          <a:p>
            <a:r>
              <a:rPr lang="en-US" dirty="0" smtClean="0"/>
              <a:t>icon</a:t>
            </a:r>
            <a:endParaRPr lang="en-US" dirty="0"/>
          </a:p>
        </p:txBody>
      </p:sp>
      <p:sp>
        <p:nvSpPr>
          <p:cNvPr id="19" name="Text Placeholder 18"/>
          <p:cNvSpPr>
            <a:spLocks noGrp="1"/>
          </p:cNvSpPr>
          <p:nvPr>
            <p:ph type="body" sz="quarter" idx="14"/>
          </p:nvPr>
        </p:nvSpPr>
        <p:spPr>
          <a:xfrm>
            <a:off x="6743700" y="2674143"/>
            <a:ext cx="1689100" cy="619920"/>
          </a:xfrm>
          <a:prstGeom prst="rect">
            <a:avLst/>
          </a:prstGeom>
        </p:spPr>
        <p:txBody>
          <a:bodyPr/>
          <a:lstStyle>
            <a:lvl1pPr algn="ctr">
              <a:buNone/>
              <a:defRPr sz="1200">
                <a:solidFill>
                  <a:schemeClr val="bg1"/>
                </a:solidFill>
              </a:defRPr>
            </a:lvl1pPr>
            <a:lvl2pPr algn="r">
              <a:defRPr sz="1200">
                <a:solidFill>
                  <a:schemeClr val="accent6"/>
                </a:solidFill>
              </a:defRPr>
            </a:lvl2pPr>
            <a:lvl3pPr algn="r">
              <a:defRPr sz="1200">
                <a:solidFill>
                  <a:schemeClr val="accent6"/>
                </a:solidFill>
              </a:defRPr>
            </a:lvl3pPr>
            <a:lvl4pPr algn="r">
              <a:defRPr sz="1200">
                <a:solidFill>
                  <a:schemeClr val="accent6"/>
                </a:solidFill>
              </a:defRPr>
            </a:lvl4pPr>
            <a:lvl5pPr algn="r">
              <a:defRPr sz="1200">
                <a:solidFill>
                  <a:schemeClr val="accent6"/>
                </a:solidFill>
              </a:defRPr>
            </a:lvl5pPr>
          </a:lstStyle>
          <a:p>
            <a:pPr lvl="0"/>
            <a:endParaRPr lang="en-US" dirty="0"/>
          </a:p>
        </p:txBody>
      </p:sp>
      <p:sp>
        <p:nvSpPr>
          <p:cNvPr id="8" name="Title 1"/>
          <p:cNvSpPr txBox="1">
            <a:spLocks/>
          </p:cNvSpPr>
          <p:nvPr userDrawn="1"/>
        </p:nvSpPr>
        <p:spPr>
          <a:xfrm>
            <a:off x="8670927" y="6392863"/>
            <a:ext cx="247648" cy="238125"/>
          </a:xfrm>
          <a:prstGeom prst="rect">
            <a:avLst/>
          </a:prstGeom>
        </p:spPr>
        <p:txBody>
          <a:bodyPr lIns="0" tIns="0" rIns="0" bIns="0" anchor="ctr"/>
          <a:lstStyle>
            <a:lvl1pPr algn="l">
              <a:defRPr sz="2400">
                <a:solidFill>
                  <a:schemeClr val="accent6"/>
                </a:solidFill>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fld id="{04E8A9AD-0090-439E-B8E4-6BC69C37F9F4}" type="slidenum">
              <a:rPr kumimoji="0" lang="en-US" sz="1000" b="0" i="0" u="none" strike="noStrike" kern="1200" cap="none" spc="0" normalizeH="0" baseline="0" noProof="0" smtClean="0">
                <a:ln>
                  <a:noFill/>
                </a:ln>
                <a:solidFill>
                  <a:schemeClr val="tx1"/>
                </a:solidFill>
                <a:effectLst/>
                <a:uLnTx/>
                <a:uFillTx/>
                <a:latin typeface="Arial" pitchFamily="34" charset="0"/>
                <a:ea typeface="+mj-ea"/>
                <a:cs typeface="Arial" pitchFamily="34" charset="0"/>
              </a:rPr>
              <a:pPr marL="0" marR="0" lvl="0" indent="0" algn="r" defTabSz="914400" rtl="0" eaLnBrk="1" fontAlgn="auto" latinLnBrk="0" hangingPunct="1">
                <a:lnSpc>
                  <a:spcPct val="100000"/>
                </a:lnSpc>
                <a:spcBef>
                  <a:spcPct val="0"/>
                </a:spcBef>
                <a:spcAft>
                  <a:spcPts val="0"/>
                </a:spcAft>
                <a:buClrTx/>
                <a:buSzTx/>
                <a:buFontTx/>
                <a:buNone/>
                <a:tabLst/>
                <a:defRPr/>
              </a:pPr>
              <a:t>‹#›</a:t>
            </a:fld>
            <a:endParaRPr kumimoji="0" lang="en-US" sz="10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
    <p:spTree>
      <p:nvGrpSpPr>
        <p:cNvPr id="1" name=""/>
        <p:cNvGrpSpPr/>
        <p:nvPr/>
      </p:nvGrpSpPr>
      <p:grpSpPr>
        <a:xfrm>
          <a:off x="0" y="0"/>
          <a:ext cx="0" cy="0"/>
          <a:chOff x="0" y="0"/>
          <a:chExt cx="0" cy="0"/>
        </a:xfrm>
      </p:grpSpPr>
      <p:sp>
        <p:nvSpPr>
          <p:cNvPr id="9" name="Freeform 8"/>
          <p:cNvSpPr/>
          <p:nvPr userDrawn="1"/>
        </p:nvSpPr>
        <p:spPr>
          <a:xfrm rot="1680000" flipH="1" flipV="1">
            <a:off x="6304621" y="1465127"/>
            <a:ext cx="3065807" cy="3486406"/>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850422"/>
              <a:gd name="connsiteY0" fmla="*/ 3114561 h 7012041"/>
              <a:gd name="connsiteX1" fmla="*/ 5849233 w 5850422"/>
              <a:gd name="connsiteY1" fmla="*/ 0 h 7012041"/>
              <a:gd name="connsiteX2" fmla="*/ 5846854 w 5850422"/>
              <a:gd name="connsiteY2" fmla="*/ 5570404 h 7012041"/>
              <a:gd name="connsiteX3" fmla="*/ 3135528 w 5850422"/>
              <a:gd name="connsiteY3" fmla="*/ 7012041 h 7012041"/>
              <a:gd name="connsiteX4" fmla="*/ 0 w 5850422"/>
              <a:gd name="connsiteY4" fmla="*/ 3114561 h 7012041"/>
              <a:gd name="connsiteX0" fmla="*/ 0 w 5850422"/>
              <a:gd name="connsiteY0" fmla="*/ 3114561 h 7452758"/>
              <a:gd name="connsiteX1" fmla="*/ 5849233 w 5850422"/>
              <a:gd name="connsiteY1" fmla="*/ 0 h 7452758"/>
              <a:gd name="connsiteX2" fmla="*/ 5846854 w 5850422"/>
              <a:gd name="connsiteY2" fmla="*/ 5570404 h 7452758"/>
              <a:gd name="connsiteX3" fmla="*/ 2306661 w 5850422"/>
              <a:gd name="connsiteY3" fmla="*/ 7452758 h 7452758"/>
              <a:gd name="connsiteX4" fmla="*/ 0 w 5850422"/>
              <a:gd name="connsiteY4" fmla="*/ 3114561 h 7452758"/>
              <a:gd name="connsiteX0" fmla="*/ 0 w 5850422"/>
              <a:gd name="connsiteY0" fmla="*/ 3114561 h 5570404"/>
              <a:gd name="connsiteX1" fmla="*/ 5849233 w 5850422"/>
              <a:gd name="connsiteY1" fmla="*/ 0 h 5570404"/>
              <a:gd name="connsiteX2" fmla="*/ 5846854 w 5850422"/>
              <a:gd name="connsiteY2" fmla="*/ 5570404 h 5570404"/>
              <a:gd name="connsiteX3" fmla="*/ 3474463 w 5850422"/>
              <a:gd name="connsiteY3" fmla="*/ 4759371 h 5570404"/>
              <a:gd name="connsiteX4" fmla="*/ 0 w 5850422"/>
              <a:gd name="connsiteY4" fmla="*/ 3114561 h 5570404"/>
              <a:gd name="connsiteX0" fmla="*/ 0 w 5856216"/>
              <a:gd name="connsiteY0" fmla="*/ 3114561 h 4759371"/>
              <a:gd name="connsiteX1" fmla="*/ 5849233 w 5856216"/>
              <a:gd name="connsiteY1" fmla="*/ 0 h 4759371"/>
              <a:gd name="connsiteX2" fmla="*/ 5852648 w 5856216"/>
              <a:gd name="connsiteY2" fmla="*/ 4566615 h 4759371"/>
              <a:gd name="connsiteX3" fmla="*/ 3474463 w 5856216"/>
              <a:gd name="connsiteY3" fmla="*/ 4759371 h 4759371"/>
              <a:gd name="connsiteX4" fmla="*/ 0 w 5856216"/>
              <a:gd name="connsiteY4" fmla="*/ 3114561 h 4759371"/>
              <a:gd name="connsiteX0" fmla="*/ 487124 w 2381753"/>
              <a:gd name="connsiteY0" fmla="*/ 1010044 h 4759371"/>
              <a:gd name="connsiteX1" fmla="*/ 2374770 w 2381753"/>
              <a:gd name="connsiteY1" fmla="*/ 0 h 4759371"/>
              <a:gd name="connsiteX2" fmla="*/ 2378185 w 2381753"/>
              <a:gd name="connsiteY2" fmla="*/ 4566615 h 4759371"/>
              <a:gd name="connsiteX3" fmla="*/ 0 w 2381753"/>
              <a:gd name="connsiteY3" fmla="*/ 4759371 h 4759371"/>
              <a:gd name="connsiteX4" fmla="*/ 487124 w 2381753"/>
              <a:gd name="connsiteY4" fmla="*/ 1010044 h 4759371"/>
              <a:gd name="connsiteX0" fmla="*/ 0 w 1894629"/>
              <a:gd name="connsiteY0" fmla="*/ 1010044 h 4566615"/>
              <a:gd name="connsiteX1" fmla="*/ 1887646 w 1894629"/>
              <a:gd name="connsiteY1" fmla="*/ 0 h 4566615"/>
              <a:gd name="connsiteX2" fmla="*/ 1891061 w 1894629"/>
              <a:gd name="connsiteY2" fmla="*/ 4566615 h 4566615"/>
              <a:gd name="connsiteX3" fmla="*/ 913720 w 1894629"/>
              <a:gd name="connsiteY3" fmla="*/ 2728503 h 4566615"/>
              <a:gd name="connsiteX4" fmla="*/ 0 w 1894629"/>
              <a:gd name="connsiteY4" fmla="*/ 1010044 h 4566615"/>
              <a:gd name="connsiteX0" fmla="*/ 0 w 1894351"/>
              <a:gd name="connsiteY0" fmla="*/ 1010044 h 3876274"/>
              <a:gd name="connsiteX1" fmla="*/ 1887646 w 1894351"/>
              <a:gd name="connsiteY1" fmla="*/ 0 h 3876274"/>
              <a:gd name="connsiteX2" fmla="*/ 1890783 w 1894351"/>
              <a:gd name="connsiteY2" fmla="*/ 3876274 h 3876274"/>
              <a:gd name="connsiteX3" fmla="*/ 913720 w 1894351"/>
              <a:gd name="connsiteY3" fmla="*/ 2728503 h 3876274"/>
              <a:gd name="connsiteX4" fmla="*/ 0 w 1894351"/>
              <a:gd name="connsiteY4" fmla="*/ 1010044 h 3876274"/>
              <a:gd name="connsiteX0" fmla="*/ 0 w 1894351"/>
              <a:gd name="connsiteY0" fmla="*/ 1010044 h 4390522"/>
              <a:gd name="connsiteX1" fmla="*/ 1887646 w 1894351"/>
              <a:gd name="connsiteY1" fmla="*/ 0 h 4390522"/>
              <a:gd name="connsiteX2" fmla="*/ 1890783 w 1894351"/>
              <a:gd name="connsiteY2" fmla="*/ 3876274 h 4390522"/>
              <a:gd name="connsiteX3" fmla="*/ 923625 w 1894351"/>
              <a:gd name="connsiteY3" fmla="*/ 4390522 h 4390522"/>
              <a:gd name="connsiteX4" fmla="*/ 0 w 1894351"/>
              <a:gd name="connsiteY4" fmla="*/ 1010044 h 4390522"/>
              <a:gd name="connsiteX0" fmla="*/ 0 w 2579799"/>
              <a:gd name="connsiteY0" fmla="*/ 1364296 h 4390522"/>
              <a:gd name="connsiteX1" fmla="*/ 2573094 w 2579799"/>
              <a:gd name="connsiteY1" fmla="*/ 0 h 4390522"/>
              <a:gd name="connsiteX2" fmla="*/ 2576231 w 2579799"/>
              <a:gd name="connsiteY2" fmla="*/ 3876274 h 4390522"/>
              <a:gd name="connsiteX3" fmla="*/ 1609073 w 2579799"/>
              <a:gd name="connsiteY3" fmla="*/ 4390522 h 4390522"/>
              <a:gd name="connsiteX4" fmla="*/ 0 w 2579799"/>
              <a:gd name="connsiteY4" fmla="*/ 1364296 h 4390522"/>
              <a:gd name="connsiteX0" fmla="*/ 0 w 2579799"/>
              <a:gd name="connsiteY0" fmla="*/ 1364296 h 4502315"/>
              <a:gd name="connsiteX1" fmla="*/ 2573094 w 2579799"/>
              <a:gd name="connsiteY1" fmla="*/ 0 h 4502315"/>
              <a:gd name="connsiteX2" fmla="*/ 2576231 w 2579799"/>
              <a:gd name="connsiteY2" fmla="*/ 3876274 h 4502315"/>
              <a:gd name="connsiteX3" fmla="*/ 1398821 w 2579799"/>
              <a:gd name="connsiteY3" fmla="*/ 4502315 h 4502315"/>
              <a:gd name="connsiteX4" fmla="*/ 0 w 2579799"/>
              <a:gd name="connsiteY4" fmla="*/ 1364296 h 4502315"/>
              <a:gd name="connsiteX0" fmla="*/ 0 w 2790052"/>
              <a:gd name="connsiteY0" fmla="*/ 1476088 h 4502315"/>
              <a:gd name="connsiteX1" fmla="*/ 2783347 w 2790052"/>
              <a:gd name="connsiteY1" fmla="*/ 0 h 4502315"/>
              <a:gd name="connsiteX2" fmla="*/ 2786484 w 2790052"/>
              <a:gd name="connsiteY2" fmla="*/ 3876274 h 4502315"/>
              <a:gd name="connsiteX3" fmla="*/ 1609074 w 2790052"/>
              <a:gd name="connsiteY3" fmla="*/ 4502315 h 4502315"/>
              <a:gd name="connsiteX4" fmla="*/ 0 w 2790052"/>
              <a:gd name="connsiteY4" fmla="*/ 1476088 h 4502315"/>
              <a:gd name="connsiteX0" fmla="*/ 0 w 2786484"/>
              <a:gd name="connsiteY0" fmla="*/ 1476088 h 4502315"/>
              <a:gd name="connsiteX1" fmla="*/ 2783347 w 2786484"/>
              <a:gd name="connsiteY1" fmla="*/ 0 h 4502315"/>
              <a:gd name="connsiteX2" fmla="*/ 2786484 w 2786484"/>
              <a:gd name="connsiteY2" fmla="*/ 3876274 h 4502315"/>
              <a:gd name="connsiteX3" fmla="*/ 1609074 w 2786484"/>
              <a:gd name="connsiteY3" fmla="*/ 4502315 h 4502315"/>
              <a:gd name="connsiteX4" fmla="*/ 0 w 2786484"/>
              <a:gd name="connsiteY4" fmla="*/ 1476088 h 4502315"/>
              <a:gd name="connsiteX0" fmla="*/ 0 w 2783347"/>
              <a:gd name="connsiteY0" fmla="*/ 1476088 h 4502315"/>
              <a:gd name="connsiteX1" fmla="*/ 2783347 w 2783347"/>
              <a:gd name="connsiteY1" fmla="*/ 0 h 4502315"/>
              <a:gd name="connsiteX2" fmla="*/ 2781797 w 2783347"/>
              <a:gd name="connsiteY2" fmla="*/ 1676271 h 4502315"/>
              <a:gd name="connsiteX3" fmla="*/ 1609074 w 2783347"/>
              <a:gd name="connsiteY3" fmla="*/ 4502315 h 4502315"/>
              <a:gd name="connsiteX4" fmla="*/ 0 w 2783347"/>
              <a:gd name="connsiteY4" fmla="*/ 1476088 h 4502315"/>
              <a:gd name="connsiteX0" fmla="*/ 0 w 2783347"/>
              <a:gd name="connsiteY0" fmla="*/ 1476088 h 2785258"/>
              <a:gd name="connsiteX1" fmla="*/ 2783347 w 2783347"/>
              <a:gd name="connsiteY1" fmla="*/ 0 h 2785258"/>
              <a:gd name="connsiteX2" fmla="*/ 2781797 w 2783347"/>
              <a:gd name="connsiteY2" fmla="*/ 1676271 h 2785258"/>
              <a:gd name="connsiteX3" fmla="*/ 696098 w 2783347"/>
              <a:gd name="connsiteY3" fmla="*/ 2785258 h 2785258"/>
              <a:gd name="connsiteX4" fmla="*/ 0 w 2783347"/>
              <a:gd name="connsiteY4" fmla="*/ 1476088 h 2785258"/>
              <a:gd name="connsiteX0" fmla="*/ 0 w 2781797"/>
              <a:gd name="connsiteY0" fmla="*/ 2177236 h 3486406"/>
              <a:gd name="connsiteX1" fmla="*/ 2779865 w 2781797"/>
              <a:gd name="connsiteY1" fmla="*/ 0 h 3486406"/>
              <a:gd name="connsiteX2" fmla="*/ 2781797 w 2781797"/>
              <a:gd name="connsiteY2" fmla="*/ 2377419 h 3486406"/>
              <a:gd name="connsiteX3" fmla="*/ 696098 w 2781797"/>
              <a:gd name="connsiteY3" fmla="*/ 3486406 h 3486406"/>
              <a:gd name="connsiteX4" fmla="*/ 0 w 2781797"/>
              <a:gd name="connsiteY4" fmla="*/ 2177236 h 3486406"/>
              <a:gd name="connsiteX0" fmla="*/ 0 w 3065807"/>
              <a:gd name="connsiteY0" fmla="*/ 1643095 h 3486406"/>
              <a:gd name="connsiteX1" fmla="*/ 3063875 w 3065807"/>
              <a:gd name="connsiteY1" fmla="*/ 0 h 3486406"/>
              <a:gd name="connsiteX2" fmla="*/ 3065807 w 3065807"/>
              <a:gd name="connsiteY2" fmla="*/ 2377419 h 3486406"/>
              <a:gd name="connsiteX3" fmla="*/ 980108 w 3065807"/>
              <a:gd name="connsiteY3" fmla="*/ 3486406 h 3486406"/>
              <a:gd name="connsiteX4" fmla="*/ 0 w 3065807"/>
              <a:gd name="connsiteY4" fmla="*/ 1643095 h 3486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5807" h="3486406">
                <a:moveTo>
                  <a:pt x="0" y="1643095"/>
                </a:moveTo>
                <a:lnTo>
                  <a:pt x="3063875" y="0"/>
                </a:lnTo>
                <a:cubicBezTo>
                  <a:pt x="3060307" y="1643337"/>
                  <a:pt x="3065603" y="1944314"/>
                  <a:pt x="3065807" y="2377419"/>
                </a:cubicBezTo>
                <a:lnTo>
                  <a:pt x="980108" y="3486406"/>
                </a:lnTo>
                <a:lnTo>
                  <a:pt x="0" y="1643095"/>
                </a:lnTo>
                <a:close/>
              </a:path>
            </a:pathLst>
          </a:custGeom>
          <a:solidFill>
            <a:srgbClr val="E40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10"/>
          <p:cNvSpPr>
            <a:spLocks noGrp="1"/>
          </p:cNvSpPr>
          <p:nvPr>
            <p:ph type="pic" sz="quarter" idx="10"/>
          </p:nvPr>
        </p:nvSpPr>
        <p:spPr>
          <a:xfrm>
            <a:off x="4171951" y="4168775"/>
            <a:ext cx="4972049" cy="2689225"/>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049" h="2689225">
                <a:moveTo>
                  <a:pt x="1416981" y="0"/>
                </a:moveTo>
                <a:lnTo>
                  <a:pt x="4972049" y="0"/>
                </a:lnTo>
                <a:lnTo>
                  <a:pt x="4972049" y="2689225"/>
                </a:lnTo>
                <a:lnTo>
                  <a:pt x="0" y="2689225"/>
                </a:lnTo>
                <a:lnTo>
                  <a:pt x="1416981" y="0"/>
                </a:lnTo>
                <a:close/>
              </a:path>
            </a:pathLst>
          </a:custGeom>
        </p:spPr>
        <p:txBody>
          <a:bodyPr anchor="ctr"/>
          <a:lstStyle>
            <a:lvl1pPr algn="ctr">
              <a:defRPr/>
            </a:lvl1pPr>
          </a:lstStyle>
          <a:p>
            <a:endParaRPr lang="en-US" dirty="0"/>
          </a:p>
        </p:txBody>
      </p:sp>
      <p:sp>
        <p:nvSpPr>
          <p:cNvPr id="15" name="Text Placeholder 14"/>
          <p:cNvSpPr>
            <a:spLocks noGrp="1"/>
          </p:cNvSpPr>
          <p:nvPr>
            <p:ph type="body" sz="quarter" idx="12"/>
          </p:nvPr>
        </p:nvSpPr>
        <p:spPr>
          <a:xfrm>
            <a:off x="450849" y="1944688"/>
            <a:ext cx="4124326" cy="4448175"/>
          </a:xfrm>
          <a:prstGeom prst="rect">
            <a:avLst/>
          </a:prstGeom>
        </p:spPr>
        <p:txBody>
          <a:bodyPr lIns="0" tIns="0" rIns="0" bIns="0"/>
          <a:lstStyle>
            <a:lvl1pPr>
              <a:buNone/>
              <a:defRPr sz="1400">
                <a:solidFill>
                  <a:schemeClr val="tx1"/>
                </a:solidFill>
              </a:defRPr>
            </a:lvl1pPr>
            <a:lvl2pPr>
              <a:buNone/>
              <a:defRPr sz="1400">
                <a:solidFill>
                  <a:schemeClr val="tx2"/>
                </a:solidFill>
              </a:defRPr>
            </a:lvl2pPr>
            <a:lvl3pPr>
              <a:buNone/>
              <a:defRPr sz="1400">
                <a:solidFill>
                  <a:schemeClr val="tx2"/>
                </a:solidFill>
              </a:defRPr>
            </a:lvl3pPr>
            <a:lvl4pPr>
              <a:buNone/>
              <a:defRPr sz="1400">
                <a:solidFill>
                  <a:schemeClr val="tx2"/>
                </a:solidFill>
              </a:defRPr>
            </a:lvl4pPr>
            <a:lvl5pPr>
              <a:buNone/>
              <a:defRPr sz="1400">
                <a:solidFill>
                  <a:schemeClr val="tx2"/>
                </a:solidFill>
              </a:defRPr>
            </a:lvl5pPr>
          </a:lstStyle>
          <a:p>
            <a:pPr lvl="0"/>
            <a:endParaRPr lang="en-US" dirty="0"/>
          </a:p>
        </p:txBody>
      </p:sp>
      <p:sp>
        <p:nvSpPr>
          <p:cNvPr id="17" name="Picture Placeholder 16"/>
          <p:cNvSpPr>
            <a:spLocks noGrp="1"/>
          </p:cNvSpPr>
          <p:nvPr>
            <p:ph type="pic" sz="quarter" idx="13" hasCustomPrompt="1"/>
          </p:nvPr>
        </p:nvSpPr>
        <p:spPr>
          <a:xfrm>
            <a:off x="7954962" y="2545556"/>
            <a:ext cx="735013" cy="735013"/>
          </a:xfrm>
          <a:prstGeom prst="rect">
            <a:avLst/>
          </a:prstGeom>
        </p:spPr>
        <p:txBody>
          <a:bodyPr anchor="ctr"/>
          <a:lstStyle>
            <a:lvl1pPr algn="ctr">
              <a:buNone/>
              <a:defRPr sz="1600">
                <a:solidFill>
                  <a:schemeClr val="accent6"/>
                </a:solidFill>
              </a:defRPr>
            </a:lvl1pPr>
          </a:lstStyle>
          <a:p>
            <a:r>
              <a:rPr lang="en-US" dirty="0" smtClean="0"/>
              <a:t>icon</a:t>
            </a:r>
            <a:endParaRPr lang="en-US" dirty="0"/>
          </a:p>
        </p:txBody>
      </p:sp>
      <p:sp>
        <p:nvSpPr>
          <p:cNvPr id="19" name="Text Placeholder 18"/>
          <p:cNvSpPr>
            <a:spLocks noGrp="1"/>
          </p:cNvSpPr>
          <p:nvPr>
            <p:ph type="body" sz="quarter" idx="14"/>
          </p:nvPr>
        </p:nvSpPr>
        <p:spPr>
          <a:xfrm>
            <a:off x="7000875" y="3280569"/>
            <a:ext cx="1689100" cy="579437"/>
          </a:xfrm>
          <a:prstGeom prst="rect">
            <a:avLst/>
          </a:prstGeom>
        </p:spPr>
        <p:txBody>
          <a:bodyPr/>
          <a:lstStyle>
            <a:lvl1pPr algn="r">
              <a:buNone/>
              <a:defRPr sz="1200">
                <a:solidFill>
                  <a:schemeClr val="bg1"/>
                </a:solidFill>
              </a:defRPr>
            </a:lvl1pPr>
            <a:lvl2pPr algn="r">
              <a:defRPr sz="1200">
                <a:solidFill>
                  <a:schemeClr val="accent6"/>
                </a:solidFill>
              </a:defRPr>
            </a:lvl2pPr>
            <a:lvl3pPr algn="r">
              <a:defRPr sz="1200">
                <a:solidFill>
                  <a:schemeClr val="accent6"/>
                </a:solidFill>
              </a:defRPr>
            </a:lvl3pPr>
            <a:lvl4pPr algn="r">
              <a:defRPr sz="1200">
                <a:solidFill>
                  <a:schemeClr val="accent6"/>
                </a:solidFill>
              </a:defRPr>
            </a:lvl4pPr>
            <a:lvl5pPr algn="r">
              <a:defRPr sz="1200">
                <a:solidFill>
                  <a:schemeClr val="accent6"/>
                </a:solidFill>
              </a:defRPr>
            </a:lvl5pPr>
          </a:lstStyle>
          <a:p>
            <a:pPr lvl="0"/>
            <a:endParaRPr lang="en-US" dirty="0"/>
          </a:p>
        </p:txBody>
      </p:sp>
      <p:sp>
        <p:nvSpPr>
          <p:cNvPr id="13"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4" name="Text Placeholder 11"/>
          <p:cNvSpPr>
            <a:spLocks noGrp="1"/>
          </p:cNvSpPr>
          <p:nvPr>
            <p:ph type="body" sz="quarter" idx="15"/>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7"/>
          </p:nvPr>
        </p:nvSpPr>
        <p:spPr>
          <a:xfrm>
            <a:off x="8080744" y="6356350"/>
            <a:ext cx="606056" cy="365125"/>
          </a:xfrm>
          <a:prstGeom prst="rect">
            <a:avLst/>
          </a:prstGeom>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3"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4" name="Slide Number Placeholder 3"/>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2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Layou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0849" y="1944687"/>
            <a:ext cx="8220078" cy="4448175"/>
          </a:xfrm>
          <a:prstGeom prst="rect">
            <a:avLst/>
          </a:prstGeom>
        </p:spPr>
        <p:txBody>
          <a:bodyPr lIns="0" tIns="0" rIns="0" bIns="0"/>
          <a:lstStyle>
            <a:lvl1pPr marL="0" indent="0">
              <a:buNone/>
              <a:defRPr sz="1600" b="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Layout with Im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0849" y="1944687"/>
            <a:ext cx="4124325"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6" name="Picture Placeholder 10"/>
          <p:cNvSpPr>
            <a:spLocks noGrp="1"/>
          </p:cNvSpPr>
          <p:nvPr>
            <p:ph type="pic" sz="quarter" idx="11"/>
          </p:nvPr>
        </p:nvSpPr>
        <p:spPr>
          <a:xfrm>
            <a:off x="4000501" y="1944687"/>
            <a:ext cx="5143499" cy="4913314"/>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99" h="4913314">
                <a:moveTo>
                  <a:pt x="2619375" y="0"/>
                </a:moveTo>
                <a:lnTo>
                  <a:pt x="5143499" y="0"/>
                </a:lnTo>
                <a:lnTo>
                  <a:pt x="5143499" y="4913314"/>
                </a:lnTo>
                <a:lnTo>
                  <a:pt x="0" y="4913313"/>
                </a:lnTo>
                <a:lnTo>
                  <a:pt x="2619375" y="0"/>
                </a:lnTo>
                <a:close/>
              </a:path>
            </a:pathLst>
          </a:custGeom>
        </p:spPr>
        <p:txBody>
          <a:bodyPr anchor="ctr"/>
          <a:lstStyle>
            <a:lvl1pPr algn="ctr">
              <a:defRPr/>
            </a:lvl1pPr>
          </a:lstStyle>
          <a:p>
            <a:endParaRPr lang="en-US" dirty="0"/>
          </a:p>
        </p:txBody>
      </p:sp>
      <p:sp>
        <p:nvSpPr>
          <p:cNvPr id="8"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9"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4"/>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Layout with Multiple Image">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450849" y="1944687"/>
            <a:ext cx="4124326" cy="4448175"/>
          </a:xfrm>
          <a:prstGeom prst="rect">
            <a:avLst/>
          </a:prstGeom>
        </p:spPr>
        <p:txBody>
          <a:bodyPr lIns="0" tIns="0" rIns="0" bIns="0"/>
          <a:lstStyle>
            <a:lvl1pPr marL="228600" indent="-228600">
              <a:buNone/>
              <a:defRPr sz="1600">
                <a:solidFill>
                  <a:schemeClr val="tx1"/>
                </a:solidFill>
              </a:defRPr>
            </a:lvl1pPr>
            <a:lvl2pPr marL="457200" indent="-228600">
              <a:defRPr sz="1600">
                <a:solidFill>
                  <a:schemeClr val="tx2"/>
                </a:solidFill>
              </a:defRPr>
            </a:lvl2pPr>
            <a:lvl3pPr marL="685800" indent="-228600">
              <a:defRPr sz="1600">
                <a:solidFill>
                  <a:schemeClr val="tx2"/>
                </a:solidFill>
              </a:defRPr>
            </a:lvl3pPr>
            <a:lvl4pPr marL="914400" indent="-228600">
              <a:defRPr sz="1600">
                <a:solidFill>
                  <a:schemeClr val="tx2"/>
                </a:solidFill>
              </a:defRPr>
            </a:lvl4pPr>
            <a:lvl5pPr marL="1143000" indent="-228600">
              <a:defRPr sz="1600">
                <a:solidFill>
                  <a:schemeClr val="tx2"/>
                </a:solidFill>
              </a:defRPr>
            </a:lvl5pPr>
          </a:lstStyle>
          <a:p>
            <a:pPr lvl="0"/>
            <a:endParaRPr lang="en-US" dirty="0"/>
          </a:p>
        </p:txBody>
      </p:sp>
      <p:sp>
        <p:nvSpPr>
          <p:cNvPr id="8" name="Picture Placeholder 10"/>
          <p:cNvSpPr>
            <a:spLocks noGrp="1"/>
          </p:cNvSpPr>
          <p:nvPr>
            <p:ph type="pic" sz="quarter" idx="11"/>
          </p:nvPr>
        </p:nvSpPr>
        <p:spPr>
          <a:xfrm>
            <a:off x="4000501" y="3427413"/>
            <a:ext cx="5143499" cy="3430588"/>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499" h="3430588">
                <a:moveTo>
                  <a:pt x="1820862" y="0"/>
                </a:moveTo>
                <a:lnTo>
                  <a:pt x="5143499" y="0"/>
                </a:lnTo>
                <a:lnTo>
                  <a:pt x="5143499" y="3430588"/>
                </a:lnTo>
                <a:lnTo>
                  <a:pt x="0" y="3430587"/>
                </a:lnTo>
                <a:lnTo>
                  <a:pt x="1820862" y="0"/>
                </a:lnTo>
                <a:close/>
              </a:path>
            </a:pathLst>
          </a:custGeom>
        </p:spPr>
        <p:txBody>
          <a:bodyPr anchor="ctr"/>
          <a:lstStyle>
            <a:lvl1pPr algn="ctr">
              <a:defRPr/>
            </a:lvl1pPr>
          </a:lstStyle>
          <a:p>
            <a:endParaRPr lang="en-US" dirty="0"/>
          </a:p>
        </p:txBody>
      </p:sp>
      <p:sp>
        <p:nvSpPr>
          <p:cNvPr id="9" name="Picture Placeholder 10"/>
          <p:cNvSpPr>
            <a:spLocks noGrp="1"/>
          </p:cNvSpPr>
          <p:nvPr>
            <p:ph type="pic" sz="quarter" idx="13"/>
          </p:nvPr>
        </p:nvSpPr>
        <p:spPr>
          <a:xfrm>
            <a:off x="5895976" y="1944687"/>
            <a:ext cx="3248024" cy="1349376"/>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2619375 w 4972049"/>
              <a:gd name="connsiteY0" fmla="*/ 0 h 4913313"/>
              <a:gd name="connsiteX1" fmla="*/ 4962524 w 4972049"/>
              <a:gd name="connsiteY1" fmla="*/ 1568451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4972049"/>
              <a:gd name="connsiteY0" fmla="*/ 0 h 4913313"/>
              <a:gd name="connsiteX1" fmla="*/ 4972049 w 4972049"/>
              <a:gd name="connsiteY1" fmla="*/ 2 h 4913313"/>
              <a:gd name="connsiteX2" fmla="*/ 4972049 w 4972049"/>
              <a:gd name="connsiteY2" fmla="*/ 4913313 h 4913313"/>
              <a:gd name="connsiteX3" fmla="*/ 0 w 4972049"/>
              <a:gd name="connsiteY3" fmla="*/ 4913313 h 4913313"/>
              <a:gd name="connsiteX4" fmla="*/ 2619375 w 4972049"/>
              <a:gd name="connsiteY4" fmla="*/ 0 h 4913313"/>
              <a:gd name="connsiteX0" fmla="*/ 2619375 w 5143499"/>
              <a:gd name="connsiteY0" fmla="*/ 0 h 4913313"/>
              <a:gd name="connsiteX1" fmla="*/ 5143499 w 5143499"/>
              <a:gd name="connsiteY1" fmla="*/ 0 h 4913313"/>
              <a:gd name="connsiteX2" fmla="*/ 4972049 w 5143499"/>
              <a:gd name="connsiteY2" fmla="*/ 4913313 h 4913313"/>
              <a:gd name="connsiteX3" fmla="*/ 0 w 5143499"/>
              <a:gd name="connsiteY3" fmla="*/ 4913313 h 4913313"/>
              <a:gd name="connsiteX4" fmla="*/ 2619375 w 5143499"/>
              <a:gd name="connsiteY4" fmla="*/ 0 h 4913313"/>
              <a:gd name="connsiteX0" fmla="*/ 2619375 w 5143499"/>
              <a:gd name="connsiteY0" fmla="*/ 0 h 4913314"/>
              <a:gd name="connsiteX1" fmla="*/ 5143499 w 5143499"/>
              <a:gd name="connsiteY1" fmla="*/ 0 h 4913314"/>
              <a:gd name="connsiteX2" fmla="*/ 5143499 w 5143499"/>
              <a:gd name="connsiteY2" fmla="*/ 4913314 h 4913314"/>
              <a:gd name="connsiteX3" fmla="*/ 0 w 5143499"/>
              <a:gd name="connsiteY3" fmla="*/ 4913313 h 4913314"/>
              <a:gd name="connsiteX4" fmla="*/ 2619375 w 5143499"/>
              <a:gd name="connsiteY4" fmla="*/ 0 h 4913314"/>
              <a:gd name="connsiteX0" fmla="*/ 1820862 w 5143499"/>
              <a:gd name="connsiteY0" fmla="*/ 1482726 h 4913314"/>
              <a:gd name="connsiteX1" fmla="*/ 5143499 w 5143499"/>
              <a:gd name="connsiteY1" fmla="*/ 0 h 4913314"/>
              <a:gd name="connsiteX2" fmla="*/ 5143499 w 5143499"/>
              <a:gd name="connsiteY2" fmla="*/ 4913314 h 4913314"/>
              <a:gd name="connsiteX3" fmla="*/ 0 w 5143499"/>
              <a:gd name="connsiteY3" fmla="*/ 4913313 h 4913314"/>
              <a:gd name="connsiteX4" fmla="*/ 1820862 w 5143499"/>
              <a:gd name="connsiteY4" fmla="*/ 1482726 h 4913314"/>
              <a:gd name="connsiteX0" fmla="*/ 1820862 w 5143499"/>
              <a:gd name="connsiteY0" fmla="*/ 0 h 3430588"/>
              <a:gd name="connsiteX1" fmla="*/ 5143499 w 5143499"/>
              <a:gd name="connsiteY1" fmla="*/ 0 h 3430588"/>
              <a:gd name="connsiteX2" fmla="*/ 5143499 w 5143499"/>
              <a:gd name="connsiteY2" fmla="*/ 3430588 h 3430588"/>
              <a:gd name="connsiteX3" fmla="*/ 0 w 5143499"/>
              <a:gd name="connsiteY3" fmla="*/ 3430587 h 3430588"/>
              <a:gd name="connsiteX4" fmla="*/ 1820862 w 5143499"/>
              <a:gd name="connsiteY4" fmla="*/ 0 h 3430588"/>
              <a:gd name="connsiteX0" fmla="*/ 731837 w 5143499"/>
              <a:gd name="connsiteY0" fmla="*/ 2081212 h 3430588"/>
              <a:gd name="connsiteX1" fmla="*/ 5143499 w 5143499"/>
              <a:gd name="connsiteY1" fmla="*/ 0 h 3430588"/>
              <a:gd name="connsiteX2" fmla="*/ 5143499 w 5143499"/>
              <a:gd name="connsiteY2" fmla="*/ 3430588 h 3430588"/>
              <a:gd name="connsiteX3" fmla="*/ 0 w 5143499"/>
              <a:gd name="connsiteY3" fmla="*/ 3430587 h 3430588"/>
              <a:gd name="connsiteX4" fmla="*/ 731837 w 5143499"/>
              <a:gd name="connsiteY4" fmla="*/ 2081212 h 3430588"/>
              <a:gd name="connsiteX0" fmla="*/ 731837 w 5143499"/>
              <a:gd name="connsiteY0" fmla="*/ 0 h 1349376"/>
              <a:gd name="connsiteX1" fmla="*/ 3022599 w 5143499"/>
              <a:gd name="connsiteY1" fmla="*/ 0 h 1349376"/>
              <a:gd name="connsiteX2" fmla="*/ 5143499 w 5143499"/>
              <a:gd name="connsiteY2" fmla="*/ 1349376 h 1349376"/>
              <a:gd name="connsiteX3" fmla="*/ 0 w 5143499"/>
              <a:gd name="connsiteY3" fmla="*/ 1349375 h 1349376"/>
              <a:gd name="connsiteX4" fmla="*/ 731837 w 5143499"/>
              <a:gd name="connsiteY4" fmla="*/ 0 h 1349376"/>
              <a:gd name="connsiteX0" fmla="*/ 731837 w 3248024"/>
              <a:gd name="connsiteY0" fmla="*/ 0 h 1349376"/>
              <a:gd name="connsiteX1" fmla="*/ 3022599 w 3248024"/>
              <a:gd name="connsiteY1" fmla="*/ 0 h 1349376"/>
              <a:gd name="connsiteX2" fmla="*/ 3248024 w 3248024"/>
              <a:gd name="connsiteY2" fmla="*/ 1349376 h 1349376"/>
              <a:gd name="connsiteX3" fmla="*/ 0 w 3248024"/>
              <a:gd name="connsiteY3" fmla="*/ 1349375 h 1349376"/>
              <a:gd name="connsiteX4" fmla="*/ 731837 w 3248024"/>
              <a:gd name="connsiteY4" fmla="*/ 0 h 1349376"/>
              <a:gd name="connsiteX0" fmla="*/ 731837 w 3248024"/>
              <a:gd name="connsiteY0" fmla="*/ 0 h 1349376"/>
              <a:gd name="connsiteX1" fmla="*/ 3248024 w 3248024"/>
              <a:gd name="connsiteY1" fmla="*/ 0 h 1349376"/>
              <a:gd name="connsiteX2" fmla="*/ 3248024 w 3248024"/>
              <a:gd name="connsiteY2" fmla="*/ 1349376 h 1349376"/>
              <a:gd name="connsiteX3" fmla="*/ 0 w 3248024"/>
              <a:gd name="connsiteY3" fmla="*/ 1349375 h 1349376"/>
              <a:gd name="connsiteX4" fmla="*/ 731837 w 3248024"/>
              <a:gd name="connsiteY4" fmla="*/ 0 h 1349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8024" h="1349376">
                <a:moveTo>
                  <a:pt x="731837" y="0"/>
                </a:moveTo>
                <a:lnTo>
                  <a:pt x="3248024" y="0"/>
                </a:lnTo>
                <a:lnTo>
                  <a:pt x="3248024" y="1349376"/>
                </a:lnTo>
                <a:lnTo>
                  <a:pt x="0" y="1349375"/>
                </a:lnTo>
                <a:lnTo>
                  <a:pt x="731837" y="0"/>
                </a:lnTo>
                <a:close/>
              </a:path>
            </a:pathLst>
          </a:custGeom>
        </p:spPr>
        <p:txBody>
          <a:bodyPr anchor="ctr"/>
          <a:lstStyle>
            <a:lvl1pPr algn="ctr">
              <a:defRPr/>
            </a:lvl1pPr>
          </a:lstStyle>
          <a:p>
            <a:endParaRPr lang="en-US" dirty="0"/>
          </a:p>
        </p:txBody>
      </p:sp>
      <p:sp>
        <p:nvSpPr>
          <p:cNvPr id="11" name="Title 1"/>
          <p:cNvSpPr>
            <a:spLocks noGrp="1"/>
          </p:cNvSpPr>
          <p:nvPr>
            <p:ph type="ctrTitle"/>
          </p:nvPr>
        </p:nvSpPr>
        <p:spPr>
          <a:xfrm>
            <a:off x="450850" y="422274"/>
            <a:ext cx="6176963" cy="377825"/>
          </a:xfrm>
          <a:prstGeom prst="rect">
            <a:avLst/>
          </a:prstGeom>
        </p:spPr>
        <p:txBody>
          <a:bodyPr lIns="0" tIns="0" rIns="0" bIns="0" anchor="t"/>
          <a:lstStyle>
            <a:lvl1pPr algn="l">
              <a:defRPr sz="2400">
                <a:solidFill>
                  <a:schemeClr val="accent6"/>
                </a:solidFill>
                <a:latin typeface="Arial" pitchFamily="34" charset="0"/>
                <a:cs typeface="Arial" pitchFamily="34" charset="0"/>
              </a:defRPr>
            </a:lvl1pPr>
          </a:lstStyle>
          <a:p>
            <a:r>
              <a:rPr lang="en-US" dirty="0" smtClean="0"/>
              <a:t>Click to edit Master title style</a:t>
            </a:r>
            <a:endParaRPr lang="en-US" dirty="0"/>
          </a:p>
        </p:txBody>
      </p:sp>
      <p:sp>
        <p:nvSpPr>
          <p:cNvPr id="12" name="Text Placeholder 11"/>
          <p:cNvSpPr>
            <a:spLocks noGrp="1"/>
          </p:cNvSpPr>
          <p:nvPr>
            <p:ph type="body" sz="quarter" idx="12"/>
          </p:nvPr>
        </p:nvSpPr>
        <p:spPr>
          <a:xfrm>
            <a:off x="450849" y="800100"/>
            <a:ext cx="6176963" cy="409575"/>
          </a:xfrm>
          <a:prstGeom prst="rect">
            <a:avLst/>
          </a:prstGeom>
        </p:spPr>
        <p:txBody>
          <a:bodyPr lIns="0" tIns="0" rIns="0" bIns="0" anchor="ctr"/>
          <a:lstStyle>
            <a:lvl1pPr>
              <a:buNone/>
              <a:defRPr sz="1600">
                <a:solidFill>
                  <a:schemeClr val="accent1"/>
                </a:solidFill>
              </a:defRPr>
            </a:lvl1pPr>
            <a:lvl2pPr>
              <a:defRPr sz="1600">
                <a:solidFill>
                  <a:schemeClr val="accent6"/>
                </a:solidFill>
              </a:defRPr>
            </a:lvl2pPr>
            <a:lvl3pPr>
              <a:defRPr sz="1600">
                <a:solidFill>
                  <a:schemeClr val="accent6"/>
                </a:solidFill>
              </a:defRPr>
            </a:lvl3pPr>
            <a:lvl4pPr>
              <a:defRPr sz="1600">
                <a:solidFill>
                  <a:schemeClr val="accent6"/>
                </a:solidFill>
              </a:defRPr>
            </a:lvl4pPr>
            <a:lvl5pPr>
              <a:defRPr sz="1600">
                <a:solidFill>
                  <a:schemeClr val="accent6"/>
                </a:solidFill>
              </a:defRPr>
            </a:lvl5pPr>
          </a:lstStyle>
          <a:p>
            <a:pPr lvl="0"/>
            <a:endParaRPr lang="en-US" dirty="0"/>
          </a:p>
        </p:txBody>
      </p:sp>
      <p:sp>
        <p:nvSpPr>
          <p:cNvPr id="3" name="Slide Number Placeholder 2"/>
          <p:cNvSpPr>
            <a:spLocks noGrp="1"/>
          </p:cNvSpPr>
          <p:nvPr>
            <p:ph type="sldNum" sz="quarter" idx="15"/>
          </p:nvPr>
        </p:nvSpPr>
        <p:spPr/>
        <p:txBody>
          <a:bodyPr/>
          <a:lstStyle/>
          <a:p>
            <a:fld id="{37375A8A-23F4-4063-BF5D-AACA5B32A470}"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E:\CW REBRAND\Assets\CW Logo Suite\Cushman &amp; Wakefield\CW_Logo_PMS.e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71136" y="650815"/>
            <a:ext cx="2411913" cy="50553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0" r:id="rId1"/>
    <p:sldLayoutId id="2147483731" r:id="rId2"/>
    <p:sldLayoutId id="2147483735" r:id="rId3"/>
    <p:sldLayoutId id="2147483733" r:id="rId4"/>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3" name="Straight Connector 2"/>
          <p:cNvCxnSpPr/>
          <p:nvPr/>
        </p:nvCxnSpPr>
        <p:spPr>
          <a:xfrm>
            <a:off x="450850" y="1232117"/>
            <a:ext cx="8235950" cy="0"/>
          </a:xfrm>
          <a:prstGeom prst="line">
            <a:avLst/>
          </a:prstGeom>
          <a:ln w="6350">
            <a:solidFill>
              <a:srgbClr val="A7A8AA"/>
            </a:solidFill>
          </a:ln>
        </p:spPr>
        <p:style>
          <a:lnRef idx="1">
            <a:schemeClr val="accent2"/>
          </a:lnRef>
          <a:fillRef idx="0">
            <a:schemeClr val="accent2"/>
          </a:fillRef>
          <a:effectRef idx="0">
            <a:schemeClr val="accent2"/>
          </a:effectRef>
          <a:fontRef idx="minor">
            <a:schemeClr val="tx1"/>
          </a:fontRef>
        </p:style>
      </p:cxnSp>
      <p:sp>
        <p:nvSpPr>
          <p:cNvPr id="4" name="Slide Number Placeholder 3"/>
          <p:cNvSpPr>
            <a:spLocks noGrp="1"/>
          </p:cNvSpPr>
          <p:nvPr>
            <p:ph type="sldNum" sz="quarter" idx="4"/>
          </p:nvPr>
        </p:nvSpPr>
        <p:spPr>
          <a:xfrm>
            <a:off x="8080744" y="6356350"/>
            <a:ext cx="606056"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7375A8A-23F4-4063-BF5D-AACA5B32A470}" type="slidenum">
              <a:rPr lang="en-US" smtClean="0"/>
              <a:pPr/>
              <a:t>‹#›</a:t>
            </a:fld>
            <a:endParaRPr lang="en-US" dirty="0"/>
          </a:p>
        </p:txBody>
      </p:sp>
      <p:sp>
        <p:nvSpPr>
          <p:cNvPr id="10" name="TextBox 9"/>
          <p:cNvSpPr txBox="1"/>
          <p:nvPr userDrawn="1"/>
        </p:nvSpPr>
        <p:spPr>
          <a:xfrm>
            <a:off x="450850" y="6359085"/>
            <a:ext cx="3721395" cy="246221"/>
          </a:xfrm>
          <a:prstGeom prst="rect">
            <a:avLst/>
          </a:prstGeom>
          <a:noFill/>
        </p:spPr>
        <p:txBody>
          <a:bodyPr wrap="square" rtlCol="0">
            <a:spAutoFit/>
          </a:bodyPr>
          <a:lstStyle/>
          <a:p>
            <a:r>
              <a:rPr lang="en-US" sz="1000" baseline="0" dirty="0" smtClean="0"/>
              <a:t>Huntingdonshire District Council </a:t>
            </a:r>
            <a:r>
              <a:rPr lang="en-US" sz="1000" dirty="0" smtClean="0"/>
              <a:t>|  Cushman &amp; Wakefield</a:t>
            </a:r>
          </a:p>
        </p:txBody>
      </p:sp>
    </p:spTree>
  </p:cSld>
  <p:clrMap bg1="lt1" tx1="dk1" bg2="lt2" tx2="dk2" accent1="accent1" accent2="accent2" accent3="accent3" accent4="accent4" accent5="accent5" accent6="accent6" hlink="hlink" folHlink="folHlink"/>
  <p:sldLayoutIdLst>
    <p:sldLayoutId id="2147483690" r:id="rId1"/>
    <p:sldLayoutId id="2147483678" r:id="rId2"/>
    <p:sldLayoutId id="2147483691"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9" r:id="rId13"/>
    <p:sldLayoutId id="2147483711" r:id="rId14"/>
    <p:sldLayoutId id="2147483713" r:id="rId15"/>
    <p:sldLayoutId id="2147483721" r:id="rId16"/>
    <p:sldLayoutId id="2147483736" r:id="rId17"/>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chemeClr val="accent6"/>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5"/>
          <p:cNvPicPr>
            <a:picLocks noChangeAspect="1"/>
          </p:cNvPicPr>
          <p:nvPr/>
        </p:nvPicPr>
        <p:blipFill>
          <a:blip r:embed="rId2">
            <a:extLst>
              <a:ext uri="{28A0092B-C50C-407E-A947-70E740481C1C}">
                <a14:useLocalDpi xmlns:a14="http://schemas.microsoft.com/office/drawing/2010/main" val="0"/>
              </a:ext>
            </a:extLst>
          </a:blip>
          <a:srcRect t="18439" b="18439"/>
          <a:stretch>
            <a:fillRect/>
          </a:stretch>
        </p:blipFill>
        <p:spPr>
          <a:xfrm>
            <a:off x="-2593913" y="1898248"/>
            <a:ext cx="11737913" cy="4959752"/>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pic>
      <p:sp>
        <p:nvSpPr>
          <p:cNvPr id="6" name="Freeform 5"/>
          <p:cNvSpPr/>
          <p:nvPr/>
        </p:nvSpPr>
        <p:spPr>
          <a:xfrm rot="1680000">
            <a:off x="-69074" y="151980"/>
            <a:ext cx="5839222" cy="5199292"/>
          </a:xfrm>
          <a:custGeom>
            <a:avLst/>
            <a:gdLst>
              <a:gd name="connsiteX0" fmla="*/ 0 w 431321"/>
              <a:gd name="connsiteY0" fmla="*/ 0 h 3278038"/>
              <a:gd name="connsiteX1" fmla="*/ 431321 w 431321"/>
              <a:gd name="connsiteY1" fmla="*/ 0 h 3278038"/>
              <a:gd name="connsiteX2" fmla="*/ 431321 w 431321"/>
              <a:gd name="connsiteY2" fmla="*/ 3278038 h 3278038"/>
              <a:gd name="connsiteX3" fmla="*/ 0 w 431321"/>
              <a:gd name="connsiteY3" fmla="*/ 3278038 h 3278038"/>
              <a:gd name="connsiteX4" fmla="*/ 0 w 431321"/>
              <a:gd name="connsiteY4" fmla="*/ 0 h 3278038"/>
              <a:gd name="connsiteX0" fmla="*/ 0 w 1952909"/>
              <a:gd name="connsiteY0" fmla="*/ 1033753 h 3278038"/>
              <a:gd name="connsiteX1" fmla="*/ 1952909 w 1952909"/>
              <a:gd name="connsiteY1" fmla="*/ 0 h 3278038"/>
              <a:gd name="connsiteX2" fmla="*/ 1952909 w 1952909"/>
              <a:gd name="connsiteY2" fmla="*/ 3278038 h 3278038"/>
              <a:gd name="connsiteX3" fmla="*/ 1521588 w 1952909"/>
              <a:gd name="connsiteY3" fmla="*/ 3278038 h 3278038"/>
              <a:gd name="connsiteX4" fmla="*/ 0 w 1952909"/>
              <a:gd name="connsiteY4" fmla="*/ 1033753 h 3278038"/>
              <a:gd name="connsiteX0" fmla="*/ 0 w 3541702"/>
              <a:gd name="connsiteY0" fmla="*/ 1888300 h 3278038"/>
              <a:gd name="connsiteX1" fmla="*/ 3541702 w 3541702"/>
              <a:gd name="connsiteY1" fmla="*/ 0 h 3278038"/>
              <a:gd name="connsiteX2" fmla="*/ 3541702 w 3541702"/>
              <a:gd name="connsiteY2" fmla="*/ 3278038 h 3278038"/>
              <a:gd name="connsiteX3" fmla="*/ 3110381 w 3541702"/>
              <a:gd name="connsiteY3" fmla="*/ 3278038 h 3278038"/>
              <a:gd name="connsiteX4" fmla="*/ 0 w 3541702"/>
              <a:gd name="connsiteY4" fmla="*/ 1888300 h 3278038"/>
              <a:gd name="connsiteX0" fmla="*/ 0 w 3541702"/>
              <a:gd name="connsiteY0" fmla="*/ 1888300 h 5723271"/>
              <a:gd name="connsiteX1" fmla="*/ 3541702 w 3541702"/>
              <a:gd name="connsiteY1" fmla="*/ 0 h 5723271"/>
              <a:gd name="connsiteX2" fmla="*/ 3541702 w 3541702"/>
              <a:gd name="connsiteY2" fmla="*/ 3278038 h 5723271"/>
              <a:gd name="connsiteX3" fmla="*/ 2039089 w 3541702"/>
              <a:gd name="connsiteY3" fmla="*/ 5723271 h 5723271"/>
              <a:gd name="connsiteX4" fmla="*/ 0 w 3541702"/>
              <a:gd name="connsiteY4" fmla="*/ 1888300 h 5723271"/>
              <a:gd name="connsiteX0" fmla="*/ 0 w 3541702"/>
              <a:gd name="connsiteY0" fmla="*/ 1888300 h 5723271"/>
              <a:gd name="connsiteX1" fmla="*/ 3541702 w 3541702"/>
              <a:gd name="connsiteY1" fmla="*/ 0 h 5723271"/>
              <a:gd name="connsiteX2" fmla="*/ 3530999 w 3541702"/>
              <a:gd name="connsiteY2" fmla="*/ 4930010 h 5723271"/>
              <a:gd name="connsiteX3" fmla="*/ 2039089 w 3541702"/>
              <a:gd name="connsiteY3" fmla="*/ 5723271 h 5723271"/>
              <a:gd name="connsiteX4" fmla="*/ 0 w 3541702"/>
              <a:gd name="connsiteY4" fmla="*/ 1888300 h 5723271"/>
              <a:gd name="connsiteX0" fmla="*/ 0 w 5020365"/>
              <a:gd name="connsiteY0" fmla="*/ 2673844 h 5723271"/>
              <a:gd name="connsiteX1" fmla="*/ 5020365 w 5020365"/>
              <a:gd name="connsiteY1" fmla="*/ 0 h 5723271"/>
              <a:gd name="connsiteX2" fmla="*/ 5009662 w 5020365"/>
              <a:gd name="connsiteY2" fmla="*/ 4930010 h 5723271"/>
              <a:gd name="connsiteX3" fmla="*/ 3517752 w 5020365"/>
              <a:gd name="connsiteY3" fmla="*/ 5723271 h 5723271"/>
              <a:gd name="connsiteX4" fmla="*/ 0 w 5020365"/>
              <a:gd name="connsiteY4" fmla="*/ 2673844 h 5723271"/>
              <a:gd name="connsiteX0" fmla="*/ 0 w 5020365"/>
              <a:gd name="connsiteY0" fmla="*/ 2673844 h 7012041"/>
              <a:gd name="connsiteX1" fmla="*/ 5020365 w 5020365"/>
              <a:gd name="connsiteY1" fmla="*/ 0 h 7012041"/>
              <a:gd name="connsiteX2" fmla="*/ 5009662 w 5020365"/>
              <a:gd name="connsiteY2" fmla="*/ 4930010 h 7012041"/>
              <a:gd name="connsiteX3" fmla="*/ 2306660 w 5020365"/>
              <a:gd name="connsiteY3" fmla="*/ 7012041 h 7012041"/>
              <a:gd name="connsiteX4" fmla="*/ 0 w 5020365"/>
              <a:gd name="connsiteY4" fmla="*/ 2673844 h 7012041"/>
              <a:gd name="connsiteX0" fmla="*/ 0 w 5021554"/>
              <a:gd name="connsiteY0" fmla="*/ 2673844 h 7012041"/>
              <a:gd name="connsiteX1" fmla="*/ 5020365 w 5021554"/>
              <a:gd name="connsiteY1" fmla="*/ 0 h 7012041"/>
              <a:gd name="connsiteX2" fmla="*/ 5017986 w 5021554"/>
              <a:gd name="connsiteY2" fmla="*/ 5570404 h 7012041"/>
              <a:gd name="connsiteX3" fmla="*/ 2306660 w 5021554"/>
              <a:gd name="connsiteY3" fmla="*/ 7012041 h 7012041"/>
              <a:gd name="connsiteX4" fmla="*/ 0 w 5021554"/>
              <a:gd name="connsiteY4" fmla="*/ 2673844 h 7012041"/>
              <a:gd name="connsiteX0" fmla="*/ 0 w 5020365"/>
              <a:gd name="connsiteY0" fmla="*/ 2673844 h 7012041"/>
              <a:gd name="connsiteX1" fmla="*/ 5020365 w 5020365"/>
              <a:gd name="connsiteY1" fmla="*/ 0 h 7012041"/>
              <a:gd name="connsiteX2" fmla="*/ 5013706 w 5020365"/>
              <a:gd name="connsiteY2" fmla="*/ 2526944 h 7012041"/>
              <a:gd name="connsiteX3" fmla="*/ 2306660 w 5020365"/>
              <a:gd name="connsiteY3" fmla="*/ 7012041 h 7012041"/>
              <a:gd name="connsiteX4" fmla="*/ 0 w 5020365"/>
              <a:gd name="connsiteY4" fmla="*/ 2673844 h 7012041"/>
              <a:gd name="connsiteX0" fmla="*/ 0 w 5020365"/>
              <a:gd name="connsiteY0" fmla="*/ 2673844 h 4637596"/>
              <a:gd name="connsiteX1" fmla="*/ 5020365 w 5020365"/>
              <a:gd name="connsiteY1" fmla="*/ 0 h 4637596"/>
              <a:gd name="connsiteX2" fmla="*/ 5013706 w 5020365"/>
              <a:gd name="connsiteY2" fmla="*/ 2526944 h 4637596"/>
              <a:gd name="connsiteX3" fmla="*/ 1044146 w 5020365"/>
              <a:gd name="connsiteY3" fmla="*/ 4637596 h 4637596"/>
              <a:gd name="connsiteX4" fmla="*/ 0 w 5020365"/>
              <a:gd name="connsiteY4" fmla="*/ 2673844 h 4637596"/>
              <a:gd name="connsiteX0" fmla="*/ 0 w 5834378"/>
              <a:gd name="connsiteY0" fmla="*/ 3106662 h 4637596"/>
              <a:gd name="connsiteX1" fmla="*/ 5834378 w 5834378"/>
              <a:gd name="connsiteY1" fmla="*/ 0 h 4637596"/>
              <a:gd name="connsiteX2" fmla="*/ 5827719 w 5834378"/>
              <a:gd name="connsiteY2" fmla="*/ 2526944 h 4637596"/>
              <a:gd name="connsiteX3" fmla="*/ 1858159 w 5834378"/>
              <a:gd name="connsiteY3" fmla="*/ 4637596 h 4637596"/>
              <a:gd name="connsiteX4" fmla="*/ 0 w 5834378"/>
              <a:gd name="connsiteY4" fmla="*/ 3106662 h 4637596"/>
              <a:gd name="connsiteX0" fmla="*/ 0 w 5834378"/>
              <a:gd name="connsiteY0" fmla="*/ 3106662 h 5070415"/>
              <a:gd name="connsiteX1" fmla="*/ 5834378 w 5834378"/>
              <a:gd name="connsiteY1" fmla="*/ 0 h 5070415"/>
              <a:gd name="connsiteX2" fmla="*/ 5827719 w 5834378"/>
              <a:gd name="connsiteY2" fmla="*/ 2526944 h 5070415"/>
              <a:gd name="connsiteX3" fmla="*/ 1044143 w 5834378"/>
              <a:gd name="connsiteY3" fmla="*/ 5070415 h 5070415"/>
              <a:gd name="connsiteX4" fmla="*/ 0 w 5834378"/>
              <a:gd name="connsiteY4" fmla="*/ 3106662 h 5070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4378" h="5070415">
                <a:moveTo>
                  <a:pt x="0" y="3106662"/>
                </a:moveTo>
                <a:lnTo>
                  <a:pt x="5834378" y="0"/>
                </a:lnTo>
                <a:cubicBezTo>
                  <a:pt x="5830810" y="1643337"/>
                  <a:pt x="5831287" y="883607"/>
                  <a:pt x="5827719" y="2526944"/>
                </a:cubicBezTo>
                <a:lnTo>
                  <a:pt x="1044143" y="5070415"/>
                </a:lnTo>
                <a:lnTo>
                  <a:pt x="0" y="3106662"/>
                </a:lnTo>
                <a:close/>
              </a:path>
            </a:pathLst>
          </a:custGeom>
          <a:solidFill>
            <a:schemeClr val="tx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p:cNvSpPr>
            <a:spLocks noGrp="1"/>
          </p:cNvSpPr>
          <p:nvPr>
            <p:ph type="ctrTitle"/>
          </p:nvPr>
        </p:nvSpPr>
        <p:spPr>
          <a:xfrm>
            <a:off x="460375" y="2152949"/>
            <a:ext cx="4724100" cy="417602"/>
          </a:xfrm>
        </p:spPr>
        <p:txBody>
          <a:bodyPr/>
          <a:lstStyle/>
          <a:p>
            <a:r>
              <a:rPr lang="en-GB" sz="2000" dirty="0" smtClean="0"/>
              <a:t>Local Plan (2036) Growth Viability Study</a:t>
            </a:r>
            <a:r>
              <a:rPr lang="en-GB" sz="2000" dirty="0"/>
              <a:t/>
            </a:r>
            <a:br>
              <a:rPr lang="en-GB" sz="2000" dirty="0"/>
            </a:br>
            <a:r>
              <a:rPr lang="en-GB" sz="2000" dirty="0" smtClean="0"/>
              <a:t>Consultation on Preparation of Evidence Base</a:t>
            </a:r>
            <a:br>
              <a:rPr lang="en-GB" sz="2000" dirty="0" smtClean="0"/>
            </a:br>
            <a:r>
              <a:rPr lang="en-GB" sz="2000" dirty="0"/>
              <a:t/>
            </a:r>
            <a:br>
              <a:rPr lang="en-GB" sz="2000" dirty="0"/>
            </a:br>
            <a:r>
              <a:rPr lang="en-GB" sz="1400" dirty="0"/>
              <a:t>Prepared on behalf of </a:t>
            </a:r>
            <a:r>
              <a:rPr lang="en-GB" sz="1400" dirty="0" smtClean="0"/>
              <a:t>Huntingdonshire District Council</a:t>
            </a:r>
            <a:r>
              <a:rPr lang="en-GB" sz="1400" dirty="0"/>
              <a:t/>
            </a:r>
            <a:br>
              <a:rPr lang="en-GB" sz="1400" dirty="0"/>
            </a:br>
            <a:r>
              <a:rPr lang="en-GB" sz="1400" dirty="0" smtClean="0"/>
              <a:t/>
            </a:r>
            <a:br>
              <a:rPr lang="en-GB" sz="1400" dirty="0" smtClean="0"/>
            </a:br>
            <a:r>
              <a:rPr lang="en-GB" sz="1800" dirty="0" smtClean="0"/>
              <a:t>24 April 2017</a:t>
            </a:r>
            <a:endParaRPr lang="en-GB" sz="1800" dirty="0"/>
          </a:p>
        </p:txBody>
      </p:sp>
      <p:pic>
        <p:nvPicPr>
          <p:cNvPr id="4" name="Picture 3"/>
          <p:cNvPicPr>
            <a:picLocks noChangeAspect="1"/>
          </p:cNvPicPr>
          <p:nvPr/>
        </p:nvPicPr>
        <p:blipFill>
          <a:blip r:embed="rId3"/>
          <a:stretch>
            <a:fillRect/>
          </a:stretch>
        </p:blipFill>
        <p:spPr>
          <a:xfrm>
            <a:off x="4957353" y="219172"/>
            <a:ext cx="3305175" cy="13811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solidFill>
                  <a:schemeClr val="accent1"/>
                </a:solidFill>
              </a:rPr>
              <a:t>Viability Testing Assumptions</a:t>
            </a:r>
            <a:endParaRPr lang="en-US" dirty="0">
              <a:solidFill>
                <a:schemeClr val="accent1"/>
              </a:solidFill>
            </a:endParaRPr>
          </a:p>
        </p:txBody>
      </p:sp>
      <p:pic>
        <p:nvPicPr>
          <p:cNvPr id="5" name="Picture 4"/>
          <p:cNvPicPr>
            <a:picLocks noChangeAspect="1"/>
          </p:cNvPicPr>
          <p:nvPr/>
        </p:nvPicPr>
        <p:blipFill>
          <a:blip r:embed="rId2"/>
          <a:stretch>
            <a:fillRect/>
          </a:stretch>
        </p:blipFill>
        <p:spPr>
          <a:xfrm>
            <a:off x="3023763" y="100188"/>
            <a:ext cx="2639919" cy="1103136"/>
          </a:xfrm>
          <a:prstGeom prst="rect">
            <a:avLst/>
          </a:prstGeom>
        </p:spPr>
      </p:pic>
      <p:sp>
        <p:nvSpPr>
          <p:cNvPr id="2" name="Picture Placeholder 1"/>
          <p:cNvSpPr>
            <a:spLocks noGrp="1"/>
          </p:cNvSpPr>
          <p:nvPr>
            <p:ph type="pic" sz="quarter" idx="10"/>
          </p:nvPr>
        </p:nvSpPr>
        <p:spPr/>
      </p:sp>
      <p:pic>
        <p:nvPicPr>
          <p:cNvPr id="7"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439" b="18439"/>
          <a:stretch>
            <a:fillRect/>
          </a:stretch>
        </p:blipFill>
        <p:spPr>
          <a:xfrm>
            <a:off x="2931991" y="4321175"/>
            <a:ext cx="6364409" cy="2689225"/>
          </a:xfrm>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pic>
    </p:spTree>
    <p:extLst>
      <p:ext uri="{BB962C8B-B14F-4D97-AF65-F5344CB8AC3E}">
        <p14:creationId xmlns:p14="http://schemas.microsoft.com/office/powerpoint/2010/main" val="3242910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Approach to Residential Typologies</a:t>
            </a:r>
            <a:endParaRPr lang="en-US" dirty="0"/>
          </a:p>
        </p:txBody>
      </p:sp>
      <p:sp>
        <p:nvSpPr>
          <p:cNvPr id="4" name="Text Placeholder 3"/>
          <p:cNvSpPr>
            <a:spLocks noGrp="1"/>
          </p:cNvSpPr>
          <p:nvPr>
            <p:ph type="body" sz="quarter" idx="12"/>
          </p:nvPr>
        </p:nvSpPr>
        <p:spPr>
          <a:xfrm>
            <a:off x="450850" y="1378597"/>
            <a:ext cx="8219715" cy="4555672"/>
          </a:xfrm>
        </p:spPr>
        <p:txBody>
          <a:bodyPr/>
          <a:lstStyle/>
          <a:p>
            <a:pPr lvl="0"/>
            <a:r>
              <a:rPr lang="en-GB" sz="1400" dirty="0"/>
              <a:t>Market Area (expressed through different assumptions regarding sales values and benchmark land values)</a:t>
            </a:r>
          </a:p>
          <a:p>
            <a:r>
              <a:rPr lang="en-GB" sz="1400" dirty="0"/>
              <a:t> </a:t>
            </a:r>
          </a:p>
          <a:p>
            <a:pPr lvl="0"/>
            <a:r>
              <a:rPr lang="en-GB" sz="1400" dirty="0"/>
              <a:t>Development Size</a:t>
            </a:r>
          </a:p>
          <a:p>
            <a:pPr lvl="1"/>
            <a:r>
              <a:rPr lang="en-GB" sz="1400" dirty="0">
                <a:solidFill>
                  <a:schemeClr val="tx1"/>
                </a:solidFill>
              </a:rPr>
              <a:t>A range from 11 dwellings, through to 1,500 dwellings</a:t>
            </a:r>
          </a:p>
          <a:p>
            <a:r>
              <a:rPr lang="en-GB" sz="1400" dirty="0"/>
              <a:t> </a:t>
            </a:r>
          </a:p>
          <a:p>
            <a:pPr lvl="0"/>
            <a:r>
              <a:rPr lang="en-GB" sz="1400" dirty="0"/>
              <a:t>Development Context</a:t>
            </a:r>
          </a:p>
          <a:p>
            <a:pPr lvl="1"/>
            <a:r>
              <a:rPr lang="en-GB" sz="1400" dirty="0">
                <a:solidFill>
                  <a:schemeClr val="tx1"/>
                </a:solidFill>
              </a:rPr>
              <a:t>Greenfield</a:t>
            </a:r>
          </a:p>
          <a:p>
            <a:pPr lvl="1"/>
            <a:r>
              <a:rPr lang="en-GB" sz="1400" dirty="0">
                <a:solidFill>
                  <a:schemeClr val="tx1"/>
                </a:solidFill>
              </a:rPr>
              <a:t>Previously Developed Land</a:t>
            </a:r>
          </a:p>
          <a:p>
            <a:r>
              <a:rPr lang="en-GB" sz="1400" dirty="0"/>
              <a:t> </a:t>
            </a:r>
          </a:p>
          <a:p>
            <a:pPr lvl="0"/>
            <a:r>
              <a:rPr lang="en-GB" sz="1400" dirty="0"/>
              <a:t>Development Density:</a:t>
            </a:r>
          </a:p>
          <a:p>
            <a:pPr lvl="1"/>
            <a:r>
              <a:rPr lang="en-GB" sz="1400" dirty="0">
                <a:solidFill>
                  <a:schemeClr val="tx1"/>
                </a:solidFill>
              </a:rPr>
              <a:t>60 dwellings per hectare (</a:t>
            </a:r>
            <a:r>
              <a:rPr lang="en-GB" sz="1400" dirty="0" err="1">
                <a:solidFill>
                  <a:schemeClr val="tx1"/>
                </a:solidFill>
              </a:rPr>
              <a:t>dph</a:t>
            </a:r>
            <a:r>
              <a:rPr lang="en-GB" sz="1400" dirty="0">
                <a:solidFill>
                  <a:schemeClr val="tx1"/>
                </a:solidFill>
              </a:rPr>
              <a:t>) - (Tested at 50 dwellings, Previously Developed Land only)</a:t>
            </a:r>
          </a:p>
          <a:p>
            <a:pPr lvl="1"/>
            <a:r>
              <a:rPr lang="en-GB" sz="1400" dirty="0">
                <a:solidFill>
                  <a:schemeClr val="tx1"/>
                </a:solidFill>
              </a:rPr>
              <a:t>50 dwellings per hectare (</a:t>
            </a:r>
            <a:r>
              <a:rPr lang="en-GB" sz="1400" dirty="0" err="1">
                <a:solidFill>
                  <a:schemeClr val="tx1"/>
                </a:solidFill>
              </a:rPr>
              <a:t>dph</a:t>
            </a:r>
            <a:r>
              <a:rPr lang="en-GB" sz="1400" dirty="0">
                <a:solidFill>
                  <a:schemeClr val="tx1"/>
                </a:solidFill>
              </a:rPr>
              <a:t>) - (Tested at 25 dwellings (Ramsey); 50 dwellings (Ramsey, Huntingdon, and St Ives); and 100 dwellings (Huntingdon) – all assuming Previously Developed Land only)</a:t>
            </a:r>
          </a:p>
          <a:p>
            <a:pPr lvl="1"/>
            <a:r>
              <a:rPr lang="en-GB" sz="1400" dirty="0">
                <a:solidFill>
                  <a:schemeClr val="tx1"/>
                </a:solidFill>
              </a:rPr>
              <a:t>40 dwellings per hectare (</a:t>
            </a:r>
            <a:r>
              <a:rPr lang="en-GB" sz="1400" dirty="0" err="1">
                <a:solidFill>
                  <a:schemeClr val="tx1"/>
                </a:solidFill>
              </a:rPr>
              <a:t>dph</a:t>
            </a:r>
            <a:r>
              <a:rPr lang="en-GB" sz="1400" dirty="0">
                <a:solidFill>
                  <a:schemeClr val="tx1"/>
                </a:solidFill>
              </a:rPr>
              <a:t>) - (Tested at 1,500 dwellings, Greenfield and £240/</a:t>
            </a:r>
            <a:r>
              <a:rPr lang="en-GB" sz="1400" dirty="0" err="1">
                <a:solidFill>
                  <a:schemeClr val="tx1"/>
                </a:solidFill>
              </a:rPr>
              <a:t>sqft</a:t>
            </a:r>
            <a:r>
              <a:rPr lang="en-GB" sz="1400" dirty="0">
                <a:solidFill>
                  <a:schemeClr val="tx1"/>
                </a:solidFill>
              </a:rPr>
              <a:t> value band only)</a:t>
            </a:r>
          </a:p>
          <a:p>
            <a:pPr lvl="1"/>
            <a:r>
              <a:rPr lang="en-GB" sz="1400" dirty="0">
                <a:solidFill>
                  <a:schemeClr val="tx1"/>
                </a:solidFill>
              </a:rPr>
              <a:t>35 dwellings per hectare (</a:t>
            </a:r>
            <a:r>
              <a:rPr lang="en-GB" sz="1400" dirty="0" err="1">
                <a:solidFill>
                  <a:schemeClr val="tx1"/>
                </a:solidFill>
              </a:rPr>
              <a:t>dph</a:t>
            </a:r>
            <a:r>
              <a:rPr lang="en-GB" sz="1400" dirty="0">
                <a:solidFill>
                  <a:schemeClr val="tx1"/>
                </a:solidFill>
              </a:rPr>
              <a:t>) – (Tested at 11 – 1,500 dwellings, Greenfield and Previously Developed Land) </a:t>
            </a:r>
          </a:p>
          <a:p>
            <a:pPr marL="0" indent="0"/>
            <a:endParaRPr lang="en-US" dirty="0"/>
          </a:p>
        </p:txBody>
      </p:sp>
    </p:spTree>
    <p:extLst>
      <p:ext uri="{BB962C8B-B14F-4D97-AF65-F5344CB8AC3E}">
        <p14:creationId xmlns:p14="http://schemas.microsoft.com/office/powerpoint/2010/main" val="975605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Approach to Residential Typologies</a:t>
            </a:r>
            <a:endParaRPr lang="en-US" dirty="0"/>
          </a:p>
        </p:txBody>
      </p:sp>
      <p:sp>
        <p:nvSpPr>
          <p:cNvPr id="4" name="Text Placeholder 3"/>
          <p:cNvSpPr>
            <a:spLocks noGrp="1"/>
          </p:cNvSpPr>
          <p:nvPr>
            <p:ph type="body" sz="quarter" idx="12"/>
          </p:nvPr>
        </p:nvSpPr>
        <p:spPr>
          <a:xfrm>
            <a:off x="450850" y="1378597"/>
            <a:ext cx="8219715" cy="4555672"/>
          </a:xfrm>
        </p:spPr>
        <p:txBody>
          <a:bodyPr/>
          <a:lstStyle/>
          <a:p>
            <a:pPr lvl="0"/>
            <a:r>
              <a:rPr lang="en-GB" sz="1400" dirty="0" smtClean="0"/>
              <a:t>Value Points</a:t>
            </a:r>
            <a:endParaRPr lang="en-GB" sz="1400" dirty="0"/>
          </a:p>
          <a:p>
            <a:pPr lvl="1"/>
            <a:r>
              <a:rPr lang="en-GB" sz="1400" dirty="0"/>
              <a:t>Broadly reflecting the location of the allocations that the typologies tested seek to reflect, the following value points are proposed to be tested, by density typology</a:t>
            </a:r>
            <a:r>
              <a:rPr lang="en-GB" sz="1400" dirty="0" smtClean="0"/>
              <a:t>.</a:t>
            </a:r>
          </a:p>
          <a:p>
            <a:pPr marL="457200" lvl="1" indent="0">
              <a:buNone/>
            </a:pPr>
            <a:endParaRPr lang="en-GB" sz="1400" dirty="0" smtClean="0"/>
          </a:p>
          <a:p>
            <a:pPr marL="457200" lvl="1" indent="0">
              <a:buNone/>
            </a:pPr>
            <a:endParaRPr lang="en-GB" sz="1400" dirty="0"/>
          </a:p>
          <a:p>
            <a:pPr marL="457200" lvl="1" indent="0">
              <a:buNone/>
            </a:pPr>
            <a:endParaRPr lang="en-GB" sz="1400" dirty="0" smtClean="0"/>
          </a:p>
          <a:p>
            <a:pPr lvl="1"/>
            <a:endParaRPr lang="en-GB" sz="1400" dirty="0"/>
          </a:p>
          <a:p>
            <a:pPr lvl="1"/>
            <a:endParaRPr lang="en-GB" sz="1400" dirty="0" smtClean="0"/>
          </a:p>
          <a:p>
            <a:pPr lvl="1"/>
            <a:endParaRPr lang="en-GB" sz="1400" dirty="0"/>
          </a:p>
          <a:p>
            <a:pPr lvl="1"/>
            <a:endParaRPr lang="en-GB" sz="1400" dirty="0"/>
          </a:p>
          <a:p>
            <a:pPr lvl="1">
              <a:buFontTx/>
              <a:buChar char="-"/>
            </a:pPr>
            <a:endParaRPr lang="en-GB" sz="1400" dirty="0" smtClean="0"/>
          </a:p>
          <a:p>
            <a:pPr lvl="1"/>
            <a:endParaRPr lang="en-GB" sz="1400" dirty="0" smtClean="0"/>
          </a:p>
          <a:p>
            <a:pPr marL="0" indent="0"/>
            <a:endParaRPr lang="en-US" dirty="0"/>
          </a:p>
        </p:txBody>
      </p:sp>
      <p:pic>
        <p:nvPicPr>
          <p:cNvPr id="14" name="Picture 13"/>
          <p:cNvPicPr>
            <a:picLocks noChangeAspect="1"/>
          </p:cNvPicPr>
          <p:nvPr/>
        </p:nvPicPr>
        <p:blipFill>
          <a:blip r:embed="rId3"/>
          <a:stretch>
            <a:fillRect/>
          </a:stretch>
        </p:blipFill>
        <p:spPr>
          <a:xfrm>
            <a:off x="1814512" y="2804529"/>
            <a:ext cx="5514975" cy="2219325"/>
          </a:xfrm>
          <a:prstGeom prst="rect">
            <a:avLst/>
          </a:prstGeom>
        </p:spPr>
      </p:pic>
    </p:spTree>
    <p:extLst>
      <p:ext uri="{BB962C8B-B14F-4D97-AF65-F5344CB8AC3E}">
        <p14:creationId xmlns:p14="http://schemas.microsoft.com/office/powerpoint/2010/main" val="495939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Approach to Residential Typologies</a:t>
            </a:r>
            <a:endParaRPr lang="en-US" dirty="0"/>
          </a:p>
        </p:txBody>
      </p:sp>
      <p:sp>
        <p:nvSpPr>
          <p:cNvPr id="4" name="Text Placeholder 3"/>
          <p:cNvSpPr>
            <a:spLocks noGrp="1"/>
          </p:cNvSpPr>
          <p:nvPr>
            <p:ph type="body" sz="quarter" idx="12"/>
          </p:nvPr>
        </p:nvSpPr>
        <p:spPr>
          <a:xfrm>
            <a:off x="450850" y="1278294"/>
            <a:ext cx="8204034" cy="4236098"/>
          </a:xfrm>
        </p:spPr>
        <p:txBody>
          <a:bodyPr/>
          <a:lstStyle/>
          <a:p>
            <a:pPr lvl="0"/>
            <a:r>
              <a:rPr lang="en-GB" sz="1400" dirty="0" smtClean="0"/>
              <a:t>Dwelling Sizes</a:t>
            </a:r>
            <a:endParaRPr lang="en-GB" sz="1400" dirty="0"/>
          </a:p>
          <a:p>
            <a:pPr lvl="1"/>
            <a:r>
              <a:rPr lang="en-AU" sz="1400" dirty="0" smtClean="0"/>
              <a:t>These </a:t>
            </a:r>
            <a:r>
              <a:rPr lang="en-AU" sz="1400" dirty="0"/>
              <a:t>are sensitive to the development density tested, as follows</a:t>
            </a:r>
            <a:r>
              <a:rPr lang="en-AU" sz="1400" dirty="0" smtClean="0"/>
              <a:t>:</a:t>
            </a:r>
          </a:p>
          <a:p>
            <a:pPr marL="457200" lvl="1" indent="0">
              <a:buNone/>
            </a:pPr>
            <a:endParaRPr lang="en-GB" sz="1400" dirty="0"/>
          </a:p>
          <a:p>
            <a:pPr lvl="1"/>
            <a:endParaRPr lang="en-GB" sz="1400" dirty="0" smtClean="0"/>
          </a:p>
          <a:p>
            <a:pPr marL="457200" lvl="1" indent="0">
              <a:buNone/>
            </a:pPr>
            <a:endParaRPr lang="en-GB" sz="1400" dirty="0" smtClean="0"/>
          </a:p>
          <a:p>
            <a:pPr marL="457200" lvl="1" indent="0">
              <a:buNone/>
            </a:pPr>
            <a:endParaRPr lang="en-GB" sz="1400" dirty="0"/>
          </a:p>
          <a:p>
            <a:pPr marL="457200" lvl="1" indent="0">
              <a:buNone/>
            </a:pPr>
            <a:endParaRPr lang="en-GB" sz="1400" dirty="0" smtClean="0"/>
          </a:p>
          <a:p>
            <a:pPr lvl="1"/>
            <a:endParaRPr lang="en-GB" sz="1400" dirty="0"/>
          </a:p>
          <a:p>
            <a:pPr lvl="1"/>
            <a:endParaRPr lang="en-GB" sz="1400" dirty="0" smtClean="0"/>
          </a:p>
          <a:p>
            <a:pPr lvl="1"/>
            <a:endParaRPr lang="en-GB" sz="1400" dirty="0"/>
          </a:p>
          <a:p>
            <a:pPr lvl="1"/>
            <a:endParaRPr lang="en-GB" sz="1400" dirty="0"/>
          </a:p>
          <a:p>
            <a:pPr lvl="1">
              <a:buFontTx/>
              <a:buChar char="-"/>
            </a:pPr>
            <a:endParaRPr lang="en-GB" sz="1400" dirty="0" smtClean="0"/>
          </a:p>
          <a:p>
            <a:pPr lvl="1"/>
            <a:endParaRPr lang="en-GB" sz="1400" dirty="0" smtClean="0"/>
          </a:p>
          <a:p>
            <a:pPr marL="0" indent="0"/>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862496247"/>
              </p:ext>
            </p:extLst>
          </p:nvPr>
        </p:nvGraphicFramePr>
        <p:xfrm>
          <a:off x="450850" y="2142776"/>
          <a:ext cx="7704106" cy="3861816"/>
        </p:xfrm>
        <a:graphic>
          <a:graphicData uri="http://schemas.openxmlformats.org/drawingml/2006/table">
            <a:tbl>
              <a:tblPr firstRow="1" firstCol="1" bandRow="1">
                <a:tableStyleId>{5C22544A-7EE6-4342-B048-85BDC9FD1C3A}</a:tableStyleId>
              </a:tblPr>
              <a:tblGrid>
                <a:gridCol w="1163346"/>
                <a:gridCol w="1091682"/>
                <a:gridCol w="5449078"/>
              </a:tblGrid>
              <a:tr h="0">
                <a:tc>
                  <a:txBody>
                    <a:bodyPr/>
                    <a:lstStyle/>
                    <a:p>
                      <a:pPr algn="just">
                        <a:lnSpc>
                          <a:spcPct val="110000"/>
                        </a:lnSpc>
                        <a:spcAft>
                          <a:spcPts val="600"/>
                        </a:spcAft>
                      </a:pPr>
                      <a:r>
                        <a:rPr lang="en-AU" sz="1000" dirty="0">
                          <a:effectLst/>
                        </a:rPr>
                        <a:t>Density Tested</a:t>
                      </a:r>
                      <a:endParaRPr lang="en-GB" sz="1000" dirty="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1000">
                          <a:effectLst/>
                        </a:rPr>
                        <a:t>Average Dwelling Size </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1000">
                          <a:effectLst/>
                        </a:rPr>
                        <a:t> </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10000"/>
                        </a:lnSpc>
                        <a:spcAft>
                          <a:spcPts val="600"/>
                        </a:spcAft>
                      </a:pPr>
                      <a:r>
                        <a:rPr lang="en-AU" sz="900">
                          <a:effectLst/>
                        </a:rPr>
                        <a:t>35dph</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a:effectLst/>
                        </a:rPr>
                        <a:t>1,050 sqft (market)</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dirty="0">
                          <a:effectLst/>
                        </a:rPr>
                        <a:t>For market dwellings, an average size of 1,050 </a:t>
                      </a:r>
                      <a:r>
                        <a:rPr lang="en-AU" sz="900" dirty="0" err="1">
                          <a:effectLst/>
                        </a:rPr>
                        <a:t>sqft</a:t>
                      </a:r>
                      <a:r>
                        <a:rPr lang="en-AU" sz="900" dirty="0">
                          <a:effectLst/>
                        </a:rPr>
                        <a:t> was assumed, and which is within the average range suggested by analysis of the SHMA </a:t>
                      </a:r>
                      <a:r>
                        <a:rPr lang="en-AU" sz="900" dirty="0" smtClean="0">
                          <a:effectLst/>
                        </a:rPr>
                        <a:t>recommendations (Relates to Policy</a:t>
                      </a:r>
                      <a:r>
                        <a:rPr lang="en-AU" sz="900" baseline="0" dirty="0" smtClean="0">
                          <a:effectLst/>
                        </a:rPr>
                        <a:t> LP20 regarding housing mix)</a:t>
                      </a:r>
                      <a:r>
                        <a:rPr lang="en-AU" sz="900" dirty="0" smtClean="0">
                          <a:effectLst/>
                        </a:rPr>
                        <a:t> </a:t>
                      </a:r>
                      <a:r>
                        <a:rPr lang="en-AU" sz="900" dirty="0">
                          <a:effectLst/>
                        </a:rPr>
                        <a:t>regarding houses (1,041sqft to 1,111sqft).</a:t>
                      </a:r>
                      <a:endParaRPr lang="en-GB" sz="1000" dirty="0">
                        <a:effectLst/>
                      </a:endParaRPr>
                    </a:p>
                    <a:p>
                      <a:pPr algn="just">
                        <a:lnSpc>
                          <a:spcPct val="110000"/>
                        </a:lnSpc>
                        <a:spcAft>
                          <a:spcPts val="600"/>
                        </a:spcAft>
                      </a:pPr>
                      <a:r>
                        <a:rPr lang="en-AU" sz="900" dirty="0">
                          <a:effectLst/>
                        </a:rPr>
                        <a:t>For the affordable dwellings, an average size of 750sqft was agreed with the HDC Policy and Enabling Officer</a:t>
                      </a:r>
                      <a:r>
                        <a:rPr lang="en-AU" sz="900" dirty="0" smtClean="0">
                          <a:effectLst/>
                        </a:rPr>
                        <a:t>.</a:t>
                      </a:r>
                    </a:p>
                    <a:p>
                      <a:pPr algn="just">
                        <a:lnSpc>
                          <a:spcPct val="110000"/>
                        </a:lnSpc>
                        <a:spcAft>
                          <a:spcPts val="600"/>
                        </a:spcAft>
                      </a:pPr>
                      <a:endParaRPr lang="en-GB" sz="1000" dirty="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10000"/>
                        </a:lnSpc>
                        <a:spcAft>
                          <a:spcPts val="600"/>
                        </a:spcAft>
                      </a:pPr>
                      <a:r>
                        <a:rPr lang="en-AU" sz="900" dirty="0">
                          <a:effectLst/>
                        </a:rPr>
                        <a:t>40dph</a:t>
                      </a:r>
                      <a:endParaRPr lang="en-GB" sz="1000" dirty="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a:effectLst/>
                        </a:rPr>
                        <a:t>950 sqft (market)</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dirty="0">
                          <a:effectLst/>
                        </a:rPr>
                        <a:t>Assumes a smaller average size of dwelling than 35dph on account of the higher density (Presuming all houses).</a:t>
                      </a:r>
                      <a:endParaRPr lang="en-GB" sz="1000" dirty="0">
                        <a:effectLst/>
                      </a:endParaRPr>
                    </a:p>
                    <a:p>
                      <a:pPr algn="just">
                        <a:lnSpc>
                          <a:spcPct val="110000"/>
                        </a:lnSpc>
                        <a:spcAft>
                          <a:spcPts val="600"/>
                        </a:spcAft>
                      </a:pPr>
                      <a:r>
                        <a:rPr lang="en-AU" sz="900" dirty="0">
                          <a:effectLst/>
                        </a:rPr>
                        <a:t>For the affordable dwellings, an average size of 750sqft was agreed with the HDC Policy and Enabling Officer</a:t>
                      </a:r>
                      <a:r>
                        <a:rPr lang="en-AU" sz="900" dirty="0" smtClean="0">
                          <a:effectLst/>
                        </a:rPr>
                        <a:t>.</a:t>
                      </a:r>
                    </a:p>
                    <a:p>
                      <a:pPr algn="just">
                        <a:lnSpc>
                          <a:spcPct val="110000"/>
                        </a:lnSpc>
                        <a:spcAft>
                          <a:spcPts val="600"/>
                        </a:spcAft>
                      </a:pPr>
                      <a:endParaRPr lang="en-GB" sz="1000" dirty="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10000"/>
                        </a:lnSpc>
                        <a:spcAft>
                          <a:spcPts val="600"/>
                        </a:spcAft>
                      </a:pPr>
                      <a:r>
                        <a:rPr lang="en-AU" sz="900">
                          <a:effectLst/>
                        </a:rPr>
                        <a:t>50dph</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a:effectLst/>
                        </a:rPr>
                        <a:t>885 sqft</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dirty="0">
                          <a:effectLst/>
                        </a:rPr>
                        <a:t>Assumes a blend of apartments (25%) and townhouses (75%).</a:t>
                      </a:r>
                      <a:endParaRPr lang="en-GB" sz="1000" dirty="0">
                        <a:effectLst/>
                      </a:endParaRPr>
                    </a:p>
                    <a:p>
                      <a:pPr algn="just">
                        <a:lnSpc>
                          <a:spcPct val="110000"/>
                        </a:lnSpc>
                        <a:spcAft>
                          <a:spcPts val="600"/>
                        </a:spcAft>
                      </a:pPr>
                      <a:r>
                        <a:rPr lang="en-AU" sz="900" dirty="0">
                          <a:effectLst/>
                        </a:rPr>
                        <a:t>Assumes all apartments average 600sqft net. This assumes a net to gross ratio of 85%, for the purposes of calculating Gross Internal Area.</a:t>
                      </a:r>
                      <a:endParaRPr lang="en-GB" sz="1000" dirty="0">
                        <a:effectLst/>
                      </a:endParaRPr>
                    </a:p>
                    <a:p>
                      <a:pPr algn="just">
                        <a:lnSpc>
                          <a:spcPct val="110000"/>
                        </a:lnSpc>
                        <a:spcAft>
                          <a:spcPts val="600"/>
                        </a:spcAft>
                      </a:pPr>
                      <a:r>
                        <a:rPr lang="en-AU" sz="900" dirty="0">
                          <a:effectLst/>
                        </a:rPr>
                        <a:t>Assumes the town houses average 975sqft. </a:t>
                      </a:r>
                      <a:endParaRPr lang="en-GB" sz="1000" dirty="0">
                        <a:effectLst/>
                      </a:endParaRPr>
                    </a:p>
                    <a:p>
                      <a:pPr algn="just">
                        <a:lnSpc>
                          <a:spcPct val="110000"/>
                        </a:lnSpc>
                        <a:spcAft>
                          <a:spcPts val="600"/>
                        </a:spcAft>
                      </a:pPr>
                      <a:r>
                        <a:rPr lang="en-AU" sz="900" dirty="0">
                          <a:effectLst/>
                        </a:rPr>
                        <a:t>The blended (Net Internal Area) average of the apartments and townhouses is </a:t>
                      </a:r>
                      <a:r>
                        <a:rPr lang="en-AU" sz="900" dirty="0" smtClean="0">
                          <a:effectLst/>
                        </a:rPr>
                        <a:t>885sqft</a:t>
                      </a:r>
                    </a:p>
                    <a:p>
                      <a:pPr algn="just">
                        <a:lnSpc>
                          <a:spcPct val="110000"/>
                        </a:lnSpc>
                        <a:spcAft>
                          <a:spcPts val="600"/>
                        </a:spcAft>
                      </a:pPr>
                      <a:endParaRPr lang="en-GB" sz="1000" dirty="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0">
                <a:tc>
                  <a:txBody>
                    <a:bodyPr/>
                    <a:lstStyle/>
                    <a:p>
                      <a:pPr algn="just">
                        <a:lnSpc>
                          <a:spcPct val="110000"/>
                        </a:lnSpc>
                        <a:spcAft>
                          <a:spcPts val="600"/>
                        </a:spcAft>
                      </a:pPr>
                      <a:r>
                        <a:rPr lang="en-AU" sz="900">
                          <a:effectLst/>
                        </a:rPr>
                        <a:t>60dph</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a:effectLst/>
                        </a:rPr>
                        <a:t>600 sqft</a:t>
                      </a:r>
                      <a:endParaRPr lang="en-GB" sz="100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0000"/>
                        </a:lnSpc>
                        <a:spcAft>
                          <a:spcPts val="600"/>
                        </a:spcAft>
                      </a:pPr>
                      <a:r>
                        <a:rPr lang="en-AU" sz="900" dirty="0">
                          <a:effectLst/>
                        </a:rPr>
                        <a:t>Assumes all apartments (600sqft net, assuming a net to gross ratio of 85%, for the purposes of calculating Gross Internal Area)</a:t>
                      </a:r>
                      <a:endParaRPr lang="en-GB" sz="1000" dirty="0">
                        <a:solidFill>
                          <a:srgbClr val="54585A"/>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639437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Build Costs (Houses)</a:t>
            </a:r>
            <a:endParaRPr lang="en-GB" dirty="0"/>
          </a:p>
        </p:txBody>
      </p:sp>
      <p:sp>
        <p:nvSpPr>
          <p:cNvPr id="4" name="Text Placeholder 3"/>
          <p:cNvSpPr>
            <a:spLocks noGrp="1"/>
          </p:cNvSpPr>
          <p:nvPr>
            <p:ph type="body" sz="quarter" idx="12"/>
          </p:nvPr>
        </p:nvSpPr>
        <p:spPr>
          <a:xfrm>
            <a:off x="450849" y="800100"/>
            <a:ext cx="8002686" cy="409575"/>
          </a:xfrm>
        </p:spPr>
        <p:txBody>
          <a:bodyPr/>
          <a:lstStyle/>
          <a:p>
            <a:r>
              <a:rPr lang="en-GB" sz="1400" dirty="0" smtClean="0"/>
              <a:t>Build costs for houses are based on BCIS (November 2016) rebased for Cambridgeshire)</a:t>
            </a:r>
            <a:endParaRPr lang="en-GB" sz="1400"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14</a:t>
            </a:fld>
            <a:endParaRPr lang="en-US" dirty="0"/>
          </a:p>
        </p:txBody>
      </p:sp>
      <p:pic>
        <p:nvPicPr>
          <p:cNvPr id="16" name="Picture 15"/>
          <p:cNvPicPr>
            <a:picLocks noChangeAspect="1"/>
          </p:cNvPicPr>
          <p:nvPr/>
        </p:nvPicPr>
        <p:blipFill>
          <a:blip r:embed="rId2"/>
          <a:stretch>
            <a:fillRect/>
          </a:stretch>
        </p:blipFill>
        <p:spPr>
          <a:xfrm>
            <a:off x="343286" y="1952625"/>
            <a:ext cx="8710324" cy="2535399"/>
          </a:xfrm>
          <a:prstGeom prst="rect">
            <a:avLst/>
          </a:prstGeom>
        </p:spPr>
      </p:pic>
      <p:sp>
        <p:nvSpPr>
          <p:cNvPr id="17" name="Text Placeholder 3"/>
          <p:cNvSpPr>
            <a:spLocks noGrp="1"/>
          </p:cNvSpPr>
          <p:nvPr>
            <p:ph type="body" sz="quarter" idx="12"/>
          </p:nvPr>
        </p:nvSpPr>
        <p:spPr>
          <a:xfrm>
            <a:off x="467085" y="4599991"/>
            <a:ext cx="8219715" cy="1165355"/>
          </a:xfrm>
        </p:spPr>
        <p:txBody>
          <a:bodyPr/>
          <a:lstStyle/>
          <a:p>
            <a:pPr marL="285750" indent="-285750">
              <a:buFontTx/>
              <a:buChar char="-"/>
            </a:pPr>
            <a:endParaRPr lang="en-US" sz="1400" dirty="0" smtClean="0"/>
          </a:p>
          <a:p>
            <a:pPr marL="285750" indent="-285750">
              <a:buFontTx/>
              <a:buChar char="-"/>
            </a:pPr>
            <a:r>
              <a:rPr lang="en-US" sz="1400" dirty="0" smtClean="0">
                <a:solidFill>
                  <a:schemeClr val="tx1"/>
                </a:solidFill>
              </a:rPr>
              <a:t>Garages included in base construction</a:t>
            </a:r>
          </a:p>
          <a:p>
            <a:pPr marL="285750" indent="-285750">
              <a:buFontTx/>
              <a:buChar char="-"/>
            </a:pPr>
            <a:r>
              <a:rPr lang="en-US" sz="1400" dirty="0" smtClean="0">
                <a:solidFill>
                  <a:schemeClr val="tx1"/>
                </a:solidFill>
              </a:rPr>
              <a:t>Focus on “All In” build cost (To reflect different approaches taken to presenting fees, contingency </a:t>
            </a:r>
            <a:r>
              <a:rPr lang="en-US" sz="1400" dirty="0" err="1" smtClean="0">
                <a:solidFill>
                  <a:schemeClr val="tx1"/>
                </a:solidFill>
              </a:rPr>
              <a:t>etc</a:t>
            </a:r>
            <a:r>
              <a:rPr lang="en-US" sz="1400" dirty="0" smtClean="0">
                <a:solidFill>
                  <a:schemeClr val="tx1"/>
                </a:solidFill>
              </a:rPr>
              <a:t>)</a:t>
            </a:r>
          </a:p>
          <a:p>
            <a:pPr marL="285750" indent="-285750">
              <a:buFontTx/>
              <a:buChar char="-"/>
            </a:pPr>
            <a:r>
              <a:rPr lang="en-US" sz="1400" dirty="0">
                <a:solidFill>
                  <a:schemeClr val="tx1"/>
                </a:solidFill>
              </a:rPr>
              <a:t>Cost profile reflects size of site, wider volume housebuilder interest for larger </a:t>
            </a:r>
            <a:r>
              <a:rPr lang="en-US" sz="1400" dirty="0" smtClean="0">
                <a:solidFill>
                  <a:schemeClr val="tx1"/>
                </a:solidFill>
              </a:rPr>
              <a:t>sites</a:t>
            </a:r>
          </a:p>
          <a:p>
            <a:pPr marL="285750" indent="-285750">
              <a:buFontTx/>
              <a:buChar char="-"/>
            </a:pPr>
            <a:r>
              <a:rPr lang="en-US" sz="1400" dirty="0" smtClean="0">
                <a:solidFill>
                  <a:schemeClr val="tx1"/>
                </a:solidFill>
              </a:rPr>
              <a:t>“Buffer” for strategic sites (250dw plus) included in £20,000/dwelling infrastructure allowance</a:t>
            </a:r>
          </a:p>
          <a:p>
            <a:pPr marL="285750" indent="-285750">
              <a:buFontTx/>
              <a:buChar char="-"/>
            </a:pPr>
            <a:endParaRPr lang="en-US" sz="1400" dirty="0" smtClean="0"/>
          </a:p>
          <a:p>
            <a:pPr marL="0" indent="0"/>
            <a:endParaRPr lang="en-US" sz="1400" dirty="0"/>
          </a:p>
        </p:txBody>
      </p:sp>
    </p:spTree>
    <p:extLst>
      <p:ext uri="{BB962C8B-B14F-4D97-AF65-F5344CB8AC3E}">
        <p14:creationId xmlns:p14="http://schemas.microsoft.com/office/powerpoint/2010/main" val="4294449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Build Costs (Apartments)</a:t>
            </a:r>
            <a:endParaRPr lang="en-GB" dirty="0"/>
          </a:p>
        </p:txBody>
      </p:sp>
      <p:sp>
        <p:nvSpPr>
          <p:cNvPr id="4" name="Text Placeholder 3"/>
          <p:cNvSpPr>
            <a:spLocks noGrp="1"/>
          </p:cNvSpPr>
          <p:nvPr>
            <p:ph type="body" sz="quarter" idx="12"/>
          </p:nvPr>
        </p:nvSpPr>
        <p:spPr>
          <a:xfrm>
            <a:off x="450849" y="800100"/>
            <a:ext cx="8002686" cy="409575"/>
          </a:xfrm>
        </p:spPr>
        <p:txBody>
          <a:bodyPr/>
          <a:lstStyle/>
          <a:p>
            <a:r>
              <a:rPr lang="en-GB" sz="1400" dirty="0" smtClean="0"/>
              <a:t>Build costs for houses are based on BCIS (November 2016) rebased for Cambridgeshire)</a:t>
            </a:r>
            <a:endParaRPr lang="en-GB" sz="1400"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15</a:t>
            </a:fld>
            <a:endParaRPr lang="en-US" dirty="0"/>
          </a:p>
        </p:txBody>
      </p:sp>
      <p:sp>
        <p:nvSpPr>
          <p:cNvPr id="17" name="Text Placeholder 3"/>
          <p:cNvSpPr>
            <a:spLocks noGrp="1"/>
          </p:cNvSpPr>
          <p:nvPr>
            <p:ph type="body" sz="quarter" idx="12"/>
          </p:nvPr>
        </p:nvSpPr>
        <p:spPr>
          <a:xfrm>
            <a:off x="342334" y="2034979"/>
            <a:ext cx="8219715" cy="1165355"/>
          </a:xfrm>
        </p:spPr>
        <p:txBody>
          <a:bodyPr/>
          <a:lstStyle/>
          <a:p>
            <a:pPr marL="285750" indent="-285750">
              <a:buFontTx/>
              <a:buChar char="-"/>
            </a:pPr>
            <a:endParaRPr lang="en-US" sz="1400" dirty="0" smtClean="0"/>
          </a:p>
          <a:p>
            <a:pPr marL="285750" indent="-285750">
              <a:buFontTx/>
              <a:buChar char="-"/>
            </a:pPr>
            <a:r>
              <a:rPr lang="en-US" sz="1400" dirty="0" smtClean="0">
                <a:solidFill>
                  <a:schemeClr val="tx1"/>
                </a:solidFill>
              </a:rPr>
              <a:t>Base Construction Cost of £125.95/</a:t>
            </a:r>
            <a:r>
              <a:rPr lang="en-US" sz="1400" dirty="0" err="1" smtClean="0">
                <a:solidFill>
                  <a:schemeClr val="tx1"/>
                </a:solidFill>
              </a:rPr>
              <a:t>sqft</a:t>
            </a:r>
            <a:endParaRPr lang="en-US" sz="1400" dirty="0" smtClean="0">
              <a:solidFill>
                <a:schemeClr val="tx1"/>
              </a:solidFill>
            </a:endParaRPr>
          </a:p>
          <a:p>
            <a:pPr marL="285750" indent="-285750">
              <a:buFontTx/>
              <a:buChar char="-"/>
            </a:pPr>
            <a:r>
              <a:rPr lang="en-US" sz="1400" dirty="0" smtClean="0">
                <a:solidFill>
                  <a:schemeClr val="tx1"/>
                </a:solidFill>
              </a:rPr>
              <a:t>BCIS Median for </a:t>
            </a:r>
            <a:r>
              <a:rPr lang="en-US" sz="1400" dirty="0" err="1" smtClean="0">
                <a:solidFill>
                  <a:schemeClr val="tx1"/>
                </a:solidFill>
              </a:rPr>
              <a:t>Cambridgeshire</a:t>
            </a:r>
            <a:r>
              <a:rPr lang="en-US" sz="1400" dirty="0" smtClean="0">
                <a:solidFill>
                  <a:schemeClr val="tx1"/>
                </a:solidFill>
              </a:rPr>
              <a:t> as of November 2017 (£114.5/</a:t>
            </a:r>
            <a:r>
              <a:rPr lang="en-US" sz="1400" dirty="0" err="1" smtClean="0">
                <a:solidFill>
                  <a:schemeClr val="tx1"/>
                </a:solidFill>
              </a:rPr>
              <a:t>sqft</a:t>
            </a:r>
            <a:r>
              <a:rPr lang="en-US" sz="1400" dirty="0" smtClean="0">
                <a:solidFill>
                  <a:schemeClr val="tx1"/>
                </a:solidFill>
              </a:rPr>
              <a:t>)</a:t>
            </a:r>
          </a:p>
          <a:p>
            <a:pPr marL="285750" indent="-285750">
              <a:buFontTx/>
              <a:buChar char="-"/>
            </a:pPr>
            <a:r>
              <a:rPr lang="en-US" sz="1400" dirty="0" smtClean="0">
                <a:solidFill>
                  <a:schemeClr val="tx1"/>
                </a:solidFill>
              </a:rPr>
              <a:t>Plus 10% for external works (£125.95/</a:t>
            </a:r>
            <a:r>
              <a:rPr lang="en-US" sz="1400" dirty="0" err="1" smtClean="0">
                <a:solidFill>
                  <a:schemeClr val="tx1"/>
                </a:solidFill>
              </a:rPr>
              <a:t>sqft</a:t>
            </a:r>
            <a:r>
              <a:rPr lang="en-US" sz="1400" dirty="0" smtClean="0">
                <a:solidFill>
                  <a:schemeClr val="tx1"/>
                </a:solidFill>
              </a:rPr>
              <a:t>)</a:t>
            </a:r>
          </a:p>
          <a:p>
            <a:pPr marL="285750" indent="-285750">
              <a:buFontTx/>
              <a:buChar char="-"/>
            </a:pPr>
            <a:r>
              <a:rPr lang="en-US" sz="1400" dirty="0" smtClean="0">
                <a:solidFill>
                  <a:schemeClr val="tx1"/>
                </a:solidFill>
              </a:rPr>
              <a:t>Fee allowance: 10%</a:t>
            </a:r>
          </a:p>
          <a:p>
            <a:pPr marL="285750" indent="-285750">
              <a:buFontTx/>
              <a:buChar char="-"/>
            </a:pPr>
            <a:r>
              <a:rPr lang="en-US" sz="1400" dirty="0" smtClean="0">
                <a:solidFill>
                  <a:schemeClr val="tx1"/>
                </a:solidFill>
              </a:rPr>
              <a:t>Contingency: 5%</a:t>
            </a:r>
          </a:p>
          <a:p>
            <a:pPr marL="285750" indent="-285750">
              <a:buFontTx/>
              <a:buChar char="-"/>
            </a:pPr>
            <a:endParaRPr lang="en-US" sz="1400" dirty="0" smtClean="0"/>
          </a:p>
          <a:p>
            <a:pPr marL="0" indent="0"/>
            <a:endParaRPr lang="en-US" sz="1400" dirty="0"/>
          </a:p>
        </p:txBody>
      </p:sp>
    </p:spTree>
    <p:extLst>
      <p:ext uri="{BB962C8B-B14F-4D97-AF65-F5344CB8AC3E}">
        <p14:creationId xmlns:p14="http://schemas.microsoft.com/office/powerpoint/2010/main" val="401983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Profit and Development Overheads</a:t>
            </a:r>
            <a:endParaRPr lang="en-GB" dirty="0"/>
          </a:p>
        </p:txBody>
      </p:sp>
      <p:sp>
        <p:nvSpPr>
          <p:cNvPr id="4" name="Text Placeholder 3"/>
          <p:cNvSpPr>
            <a:spLocks noGrp="1"/>
          </p:cNvSpPr>
          <p:nvPr>
            <p:ph type="body" sz="quarter" idx="12"/>
          </p:nvPr>
        </p:nvSpPr>
        <p:spPr>
          <a:xfrm>
            <a:off x="450849" y="800100"/>
            <a:ext cx="8002686" cy="409575"/>
          </a:xfrm>
        </p:spPr>
        <p:txBody>
          <a:bodyPr/>
          <a:lstStyle/>
          <a:p>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16</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752958441"/>
              </p:ext>
            </p:extLst>
          </p:nvPr>
        </p:nvGraphicFramePr>
        <p:xfrm>
          <a:off x="450850" y="1756436"/>
          <a:ext cx="8385462" cy="1854200"/>
        </p:xfrm>
        <a:graphic>
          <a:graphicData uri="http://schemas.openxmlformats.org/drawingml/2006/table">
            <a:tbl>
              <a:tblPr firstRow="1" bandRow="1">
                <a:tableStyleId>{5C22544A-7EE6-4342-B048-85BDC9FD1C3A}</a:tableStyleId>
              </a:tblPr>
              <a:tblGrid>
                <a:gridCol w="3048000"/>
                <a:gridCol w="5337462"/>
              </a:tblGrid>
              <a:tr h="370840">
                <a:tc>
                  <a:txBody>
                    <a:bodyPr/>
                    <a:lstStyle/>
                    <a:p>
                      <a:r>
                        <a:rPr lang="en-GB" sz="1400" dirty="0" smtClean="0"/>
                        <a:t>Other development</a:t>
                      </a:r>
                      <a:r>
                        <a:rPr lang="en-GB" sz="1400" baseline="0" dirty="0" smtClean="0"/>
                        <a:t> costs</a:t>
                      </a:r>
                      <a:endParaRPr lang="en-GB" sz="1400" dirty="0"/>
                    </a:p>
                  </a:txBody>
                  <a:tcPr/>
                </a:tc>
                <a:tc>
                  <a:txBody>
                    <a:bodyPr/>
                    <a:lstStyle/>
                    <a:p>
                      <a:endParaRPr lang="en-GB" dirty="0"/>
                    </a:p>
                  </a:txBody>
                  <a:tcPr/>
                </a:tc>
              </a:tr>
              <a:tr h="370840">
                <a:tc>
                  <a:txBody>
                    <a:bodyPr/>
                    <a:lstStyle/>
                    <a:p>
                      <a:pPr>
                        <a:lnSpc>
                          <a:spcPts val="1100"/>
                        </a:lnSpc>
                        <a:spcAft>
                          <a:spcPts val="0"/>
                        </a:spcAft>
                      </a:pPr>
                      <a:r>
                        <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Marketing, sales agent and legal fees</a:t>
                      </a:r>
                    </a:p>
                  </a:txBody>
                  <a:tcPr marL="61040" marR="61040" marT="0" marB="0" anchor="ctr"/>
                </a:tc>
                <a:tc>
                  <a:txBody>
                    <a:bodyPr/>
                    <a:lstStyle/>
                    <a:p>
                      <a:pPr>
                        <a:lnSpc>
                          <a:spcPts val="1100"/>
                        </a:lnSpc>
                        <a:spcAft>
                          <a:spcPts val="0"/>
                        </a:spcAft>
                      </a:pPr>
                      <a:r>
                        <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3.5% of sales revenue</a:t>
                      </a:r>
                    </a:p>
                  </a:txBody>
                  <a:tcPr marL="61040" marR="61040" marT="0" marB="0" anchor="ctr"/>
                </a:tc>
              </a:tr>
              <a:tr h="370840">
                <a:tc>
                  <a:txBody>
                    <a:bodyPr/>
                    <a:lstStyle/>
                    <a:p>
                      <a:pPr>
                        <a:lnSpc>
                          <a:spcPts val="1100"/>
                        </a:lnSpc>
                        <a:spcAft>
                          <a:spcPts val="0"/>
                        </a:spcAft>
                      </a:pPr>
                      <a:r>
                        <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Purchaser's costs</a:t>
                      </a:r>
                    </a:p>
                  </a:txBody>
                  <a:tcPr marL="61040" marR="61040" marT="0" marB="0" anchor="ctr"/>
                </a:tc>
                <a:tc>
                  <a:txBody>
                    <a:bodyPr/>
                    <a:lstStyle/>
                    <a:p>
                      <a:pPr>
                        <a:lnSpc>
                          <a:spcPts val="1100"/>
                        </a:lnSpc>
                        <a:spcAft>
                          <a:spcPts val="0"/>
                        </a:spcAft>
                      </a:pPr>
                      <a:r>
                        <a:rPr lang="en-GB"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SDLT and 1.75% agent and </a:t>
                      </a:r>
                      <a:r>
                        <a:rPr lang="en-GB" sz="1200" kern="1200" baseline="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legals</a:t>
                      </a:r>
                      <a:endPar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1040" marR="61040" marT="0" marB="0" anchor="ctr"/>
                </a:tc>
              </a:tr>
              <a:tr h="370840">
                <a:tc>
                  <a:txBody>
                    <a:bodyPr/>
                    <a:lstStyle/>
                    <a:p>
                      <a:pPr>
                        <a:lnSpc>
                          <a:spcPts val="1100"/>
                        </a:lnSpc>
                        <a:spcAft>
                          <a:spcPts val="0"/>
                        </a:spcAft>
                      </a:pPr>
                      <a:r>
                        <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Finance</a:t>
                      </a:r>
                    </a:p>
                  </a:txBody>
                  <a:tcPr marL="61040" marR="61040" marT="0" marB="0" anchor="ctr"/>
                </a:tc>
                <a:tc>
                  <a:txBody>
                    <a:bodyPr/>
                    <a:lstStyle/>
                    <a:p>
                      <a:pPr>
                        <a:lnSpc>
                          <a:spcPts val="1100"/>
                        </a:lnSpc>
                        <a:spcAft>
                          <a:spcPts val="0"/>
                        </a:spcAft>
                      </a:pPr>
                      <a:r>
                        <a:rPr lang="en-GB" sz="1200" kern="12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6.5</a:t>
                      </a:r>
                      <a:r>
                        <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on negative balance</a:t>
                      </a:r>
                    </a:p>
                  </a:txBody>
                  <a:tcPr marL="61040" marR="61040" marT="0" marB="0" anchor="ctr"/>
                </a:tc>
              </a:tr>
              <a:tr h="370840">
                <a:tc>
                  <a:txBody>
                    <a:bodyPr/>
                    <a:lstStyle/>
                    <a:p>
                      <a:pPr>
                        <a:lnSpc>
                          <a:spcPts val="1100"/>
                        </a:lnSpc>
                        <a:spcAft>
                          <a:spcPts val="0"/>
                        </a:spcAft>
                      </a:pPr>
                      <a:r>
                        <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Developer's profit</a:t>
                      </a:r>
                    </a:p>
                  </a:txBody>
                  <a:tcPr marL="61040" marR="61040" marT="0" marB="0" anchor="ctr"/>
                </a:tc>
                <a:tc>
                  <a:txBody>
                    <a:bodyPr/>
                    <a:lstStyle/>
                    <a:p>
                      <a:pPr>
                        <a:lnSpc>
                          <a:spcPts val="1100"/>
                        </a:lnSpc>
                        <a:spcAft>
                          <a:spcPts val="0"/>
                        </a:spcAft>
                      </a:pPr>
                      <a:r>
                        <a:rPr lang="en-GB" sz="1200" kern="1200" baseline="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Blended rate (20% of GDV on market units &amp; 6% of GDV on affordable units)</a:t>
                      </a:r>
                    </a:p>
                  </a:txBody>
                  <a:tcPr marL="61040" marR="61040" marT="0" marB="0" anchor="ctr"/>
                </a:tc>
              </a:tr>
            </a:tbl>
          </a:graphicData>
        </a:graphic>
      </p:graphicFrame>
    </p:spTree>
    <p:extLst>
      <p:ext uri="{BB962C8B-B14F-4D97-AF65-F5344CB8AC3E}">
        <p14:creationId xmlns:p14="http://schemas.microsoft.com/office/powerpoint/2010/main" val="27106541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Development Phasing (35dph and 40dph)</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17</a:t>
            </a:fld>
            <a:endParaRPr lang="en-US" dirty="0"/>
          </a:p>
        </p:txBody>
      </p:sp>
      <p:pic>
        <p:nvPicPr>
          <p:cNvPr id="4" name="Picture 3"/>
          <p:cNvPicPr>
            <a:picLocks noChangeAspect="1"/>
          </p:cNvPicPr>
          <p:nvPr/>
        </p:nvPicPr>
        <p:blipFill>
          <a:blip r:embed="rId2"/>
          <a:stretch>
            <a:fillRect/>
          </a:stretch>
        </p:blipFill>
        <p:spPr>
          <a:xfrm>
            <a:off x="450851" y="1655044"/>
            <a:ext cx="7228244" cy="3335556"/>
          </a:xfrm>
          <a:prstGeom prst="rect">
            <a:avLst/>
          </a:prstGeom>
        </p:spPr>
      </p:pic>
      <p:sp>
        <p:nvSpPr>
          <p:cNvPr id="6" name="Text Placeholder 3"/>
          <p:cNvSpPr>
            <a:spLocks noGrp="1"/>
          </p:cNvSpPr>
          <p:nvPr>
            <p:ph type="body" sz="quarter" idx="12"/>
          </p:nvPr>
        </p:nvSpPr>
        <p:spPr>
          <a:xfrm>
            <a:off x="320774" y="5076758"/>
            <a:ext cx="8219715" cy="1165355"/>
          </a:xfrm>
        </p:spPr>
        <p:txBody>
          <a:bodyPr/>
          <a:lstStyle/>
          <a:p>
            <a:pPr marL="285750" indent="-285750">
              <a:buFontTx/>
              <a:buChar char="-"/>
            </a:pPr>
            <a:endParaRPr lang="en-US" sz="1400" dirty="0" smtClean="0"/>
          </a:p>
          <a:p>
            <a:pPr marL="285750" indent="-285750">
              <a:buFontTx/>
              <a:buChar char="-"/>
            </a:pPr>
            <a:r>
              <a:rPr lang="en-US" sz="1400" dirty="0" smtClean="0">
                <a:solidFill>
                  <a:schemeClr val="tx1"/>
                </a:solidFill>
              </a:rPr>
              <a:t>4 month construction lead in; 6 month sales lead in after construction</a:t>
            </a:r>
          </a:p>
          <a:p>
            <a:pPr marL="285750" indent="-285750">
              <a:buFontTx/>
              <a:buChar char="-"/>
            </a:pPr>
            <a:r>
              <a:rPr lang="en-US" sz="1400" dirty="0" smtClean="0">
                <a:solidFill>
                  <a:schemeClr val="tx1"/>
                </a:solidFill>
              </a:rPr>
              <a:t>Infrastructure (£20,000 / </a:t>
            </a:r>
            <a:r>
              <a:rPr lang="en-US" sz="1400" dirty="0" err="1" smtClean="0">
                <a:solidFill>
                  <a:schemeClr val="tx1"/>
                </a:solidFill>
              </a:rPr>
              <a:t>dw</a:t>
            </a:r>
            <a:r>
              <a:rPr lang="en-US" sz="1400" dirty="0" smtClean="0">
                <a:solidFill>
                  <a:schemeClr val="tx1"/>
                </a:solidFill>
              </a:rPr>
              <a:t> for 250dw plus): Complete by between half way and two-thirds through scheme (Relatively earlier for 250 dwelling typology)</a:t>
            </a:r>
          </a:p>
          <a:p>
            <a:pPr marL="285750" indent="-285750">
              <a:buFontTx/>
              <a:buChar char="-"/>
            </a:pPr>
            <a:r>
              <a:rPr lang="en-US" sz="1400" dirty="0" smtClean="0">
                <a:solidFill>
                  <a:schemeClr val="tx1"/>
                </a:solidFill>
              </a:rPr>
              <a:t>Sales Completions around 48 </a:t>
            </a:r>
            <a:r>
              <a:rPr lang="en-US" sz="1400" dirty="0" err="1" smtClean="0">
                <a:solidFill>
                  <a:schemeClr val="tx1"/>
                </a:solidFill>
              </a:rPr>
              <a:t>dw</a:t>
            </a:r>
            <a:r>
              <a:rPr lang="en-US" sz="1400" dirty="0" smtClean="0">
                <a:solidFill>
                  <a:schemeClr val="tx1"/>
                </a:solidFill>
              </a:rPr>
              <a:t>/annum (under 250 </a:t>
            </a:r>
            <a:r>
              <a:rPr lang="en-US" sz="1400" dirty="0" err="1" smtClean="0">
                <a:solidFill>
                  <a:schemeClr val="tx1"/>
                </a:solidFill>
              </a:rPr>
              <a:t>dw</a:t>
            </a:r>
            <a:r>
              <a:rPr lang="en-US" sz="1400" dirty="0" smtClean="0">
                <a:solidFill>
                  <a:schemeClr val="tx1"/>
                </a:solidFill>
              </a:rPr>
              <a:t>); 100-150 </a:t>
            </a:r>
            <a:r>
              <a:rPr lang="en-US" sz="1400" dirty="0" err="1" smtClean="0">
                <a:solidFill>
                  <a:schemeClr val="tx1"/>
                </a:solidFill>
              </a:rPr>
              <a:t>dw</a:t>
            </a:r>
            <a:r>
              <a:rPr lang="en-US" sz="1400" dirty="0" smtClean="0">
                <a:solidFill>
                  <a:schemeClr val="tx1"/>
                </a:solidFill>
              </a:rPr>
              <a:t>/annum for 1,500 </a:t>
            </a:r>
            <a:r>
              <a:rPr lang="en-US" sz="1400" dirty="0" err="1" smtClean="0">
                <a:solidFill>
                  <a:schemeClr val="tx1"/>
                </a:solidFill>
              </a:rPr>
              <a:t>dw</a:t>
            </a:r>
            <a:r>
              <a:rPr lang="en-US" sz="1400" dirty="0" smtClean="0">
                <a:solidFill>
                  <a:schemeClr val="tx1"/>
                </a:solidFill>
              </a:rPr>
              <a:t> SUE </a:t>
            </a:r>
          </a:p>
          <a:p>
            <a:pPr marL="285750" indent="-285750">
              <a:buFontTx/>
              <a:buChar char="-"/>
            </a:pPr>
            <a:endParaRPr lang="en-US" sz="1400" dirty="0" smtClean="0">
              <a:solidFill>
                <a:schemeClr val="tx1"/>
              </a:solidFill>
            </a:endParaRPr>
          </a:p>
          <a:p>
            <a:pPr marL="0" indent="0"/>
            <a:endParaRPr lang="en-US" sz="1400" dirty="0"/>
          </a:p>
        </p:txBody>
      </p:sp>
    </p:spTree>
    <p:extLst>
      <p:ext uri="{BB962C8B-B14F-4D97-AF65-F5344CB8AC3E}">
        <p14:creationId xmlns:p14="http://schemas.microsoft.com/office/powerpoint/2010/main" val="1432642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Development Phasing (Other densities)</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18</a:t>
            </a:fld>
            <a:endParaRPr lang="en-US" dirty="0"/>
          </a:p>
        </p:txBody>
      </p:sp>
      <p:sp>
        <p:nvSpPr>
          <p:cNvPr id="6" name="Text Placeholder 3"/>
          <p:cNvSpPr>
            <a:spLocks noGrp="1"/>
          </p:cNvSpPr>
          <p:nvPr>
            <p:ph type="body" sz="quarter" idx="12"/>
          </p:nvPr>
        </p:nvSpPr>
        <p:spPr>
          <a:xfrm>
            <a:off x="320774" y="1408922"/>
            <a:ext cx="8219715" cy="4833191"/>
          </a:xfrm>
        </p:spPr>
        <p:txBody>
          <a:bodyPr/>
          <a:lstStyle/>
          <a:p>
            <a:pPr marL="0" indent="0"/>
            <a:endParaRPr lang="en-US" sz="1400" dirty="0" smtClean="0"/>
          </a:p>
          <a:p>
            <a:r>
              <a:rPr lang="en-GB" sz="900" b="1" dirty="0"/>
              <a:t>60dph Typology (50 dwellings)</a:t>
            </a:r>
            <a:endParaRPr lang="en-GB" sz="900" dirty="0"/>
          </a:p>
          <a:p>
            <a:pPr>
              <a:buFontTx/>
              <a:buChar char="-"/>
            </a:pPr>
            <a:r>
              <a:rPr lang="en-GB" sz="900" dirty="0" smtClean="0">
                <a:solidFill>
                  <a:schemeClr val="tx1"/>
                </a:solidFill>
              </a:rPr>
              <a:t>apartments </a:t>
            </a:r>
            <a:r>
              <a:rPr lang="en-GB" sz="900" dirty="0">
                <a:solidFill>
                  <a:schemeClr val="tx1"/>
                </a:solidFill>
              </a:rPr>
              <a:t>based </a:t>
            </a:r>
            <a:r>
              <a:rPr lang="en-GB" sz="900" dirty="0" smtClean="0">
                <a:solidFill>
                  <a:schemeClr val="tx1"/>
                </a:solidFill>
              </a:rPr>
              <a:t>typology,</a:t>
            </a:r>
          </a:p>
          <a:p>
            <a:pPr>
              <a:buFontTx/>
              <a:buChar char="-"/>
            </a:pPr>
            <a:r>
              <a:rPr lang="en-GB" sz="900" dirty="0" smtClean="0">
                <a:solidFill>
                  <a:schemeClr val="tx1"/>
                </a:solidFill>
              </a:rPr>
              <a:t>sales (12 months) begin </a:t>
            </a:r>
            <a:r>
              <a:rPr lang="en-GB" sz="900" dirty="0">
                <a:solidFill>
                  <a:schemeClr val="tx1"/>
                </a:solidFill>
              </a:rPr>
              <a:t>on completion of the construction </a:t>
            </a:r>
            <a:r>
              <a:rPr lang="en-GB" sz="900" dirty="0" smtClean="0">
                <a:solidFill>
                  <a:schemeClr val="tx1"/>
                </a:solidFill>
              </a:rPr>
              <a:t>phase (12 months).</a:t>
            </a:r>
            <a:endParaRPr lang="en-GB" sz="900" dirty="0">
              <a:solidFill>
                <a:schemeClr val="tx1"/>
              </a:solidFill>
            </a:endParaRPr>
          </a:p>
          <a:p>
            <a:r>
              <a:rPr lang="en-GB" sz="900" dirty="0"/>
              <a:t> </a:t>
            </a:r>
          </a:p>
          <a:p>
            <a:r>
              <a:rPr lang="en-GB" sz="900" b="1" dirty="0"/>
              <a:t>50dph Typology (25, 50 and 100 dwellings)</a:t>
            </a:r>
            <a:endParaRPr lang="en-GB" sz="900" dirty="0"/>
          </a:p>
          <a:p>
            <a:r>
              <a:rPr lang="en-GB" sz="900" dirty="0">
                <a:solidFill>
                  <a:schemeClr val="tx1"/>
                </a:solidFill>
              </a:rPr>
              <a:t>This typology is a blend of apartments and houses, and the development phasing reflects this.</a:t>
            </a:r>
          </a:p>
          <a:p>
            <a:pPr lvl="1"/>
            <a:r>
              <a:rPr lang="en-GB" sz="900" dirty="0">
                <a:solidFill>
                  <a:schemeClr val="tx1"/>
                </a:solidFill>
              </a:rPr>
              <a:t>100 dwellings:</a:t>
            </a:r>
          </a:p>
          <a:p>
            <a:pPr lvl="2"/>
            <a:r>
              <a:rPr lang="en-GB" sz="900" dirty="0" smtClean="0">
                <a:solidFill>
                  <a:schemeClr val="tx1"/>
                </a:solidFill>
              </a:rPr>
              <a:t>25* apartments; 75 houses </a:t>
            </a:r>
          </a:p>
          <a:p>
            <a:pPr lvl="2"/>
            <a:r>
              <a:rPr lang="en-GB" sz="900" dirty="0" smtClean="0">
                <a:solidFill>
                  <a:schemeClr val="tx1"/>
                </a:solidFill>
              </a:rPr>
              <a:t>2 </a:t>
            </a:r>
            <a:r>
              <a:rPr lang="en-GB" sz="900" dirty="0">
                <a:solidFill>
                  <a:schemeClr val="tx1"/>
                </a:solidFill>
              </a:rPr>
              <a:t>year build period, </a:t>
            </a:r>
            <a:endParaRPr lang="en-GB" sz="900" dirty="0" smtClean="0">
              <a:solidFill>
                <a:schemeClr val="tx1"/>
              </a:solidFill>
            </a:endParaRPr>
          </a:p>
          <a:p>
            <a:pPr lvl="3"/>
            <a:r>
              <a:rPr lang="en-GB" sz="900" dirty="0" smtClean="0">
                <a:solidFill>
                  <a:schemeClr val="tx1"/>
                </a:solidFill>
              </a:rPr>
              <a:t>with </a:t>
            </a:r>
            <a:r>
              <a:rPr lang="en-GB" sz="900" dirty="0">
                <a:solidFill>
                  <a:schemeClr val="tx1"/>
                </a:solidFill>
              </a:rPr>
              <a:t>sales </a:t>
            </a:r>
            <a:r>
              <a:rPr lang="en-GB" sz="900" dirty="0" smtClean="0">
                <a:solidFill>
                  <a:schemeClr val="tx1"/>
                </a:solidFill>
              </a:rPr>
              <a:t>of apartments beginning </a:t>
            </a:r>
            <a:r>
              <a:rPr lang="en-GB" sz="900" dirty="0">
                <a:solidFill>
                  <a:schemeClr val="tx1"/>
                </a:solidFill>
              </a:rPr>
              <a:t>after 12 months with the completion of the first apartment block (and on practical completion for the affordable apartments) </a:t>
            </a:r>
          </a:p>
          <a:p>
            <a:pPr lvl="3"/>
            <a:r>
              <a:rPr lang="en-GB" sz="900" dirty="0" smtClean="0">
                <a:solidFill>
                  <a:schemeClr val="tx1"/>
                </a:solidFill>
              </a:rPr>
              <a:t>With sales of houses beginning </a:t>
            </a:r>
            <a:r>
              <a:rPr lang="en-GB" sz="900" dirty="0">
                <a:solidFill>
                  <a:schemeClr val="tx1"/>
                </a:solidFill>
              </a:rPr>
              <a:t>six months into the construction period over a period of 19 months</a:t>
            </a:r>
          </a:p>
          <a:p>
            <a:pPr lvl="1"/>
            <a:r>
              <a:rPr lang="en-GB" sz="900" dirty="0">
                <a:solidFill>
                  <a:schemeClr val="tx1"/>
                </a:solidFill>
              </a:rPr>
              <a:t>50 dwellings:</a:t>
            </a:r>
          </a:p>
          <a:p>
            <a:pPr lvl="2"/>
            <a:r>
              <a:rPr lang="en-GB" sz="900" dirty="0" smtClean="0">
                <a:solidFill>
                  <a:schemeClr val="tx1"/>
                </a:solidFill>
              </a:rPr>
              <a:t>12*apartments; 38 houses</a:t>
            </a:r>
          </a:p>
          <a:p>
            <a:pPr lvl="2"/>
            <a:r>
              <a:rPr lang="en-GB" sz="900" dirty="0" smtClean="0">
                <a:solidFill>
                  <a:schemeClr val="tx1"/>
                </a:solidFill>
              </a:rPr>
              <a:t>1 year build period </a:t>
            </a:r>
          </a:p>
          <a:p>
            <a:pPr lvl="3"/>
            <a:r>
              <a:rPr lang="en-GB" sz="900" dirty="0" smtClean="0">
                <a:solidFill>
                  <a:schemeClr val="tx1"/>
                </a:solidFill>
              </a:rPr>
              <a:t>with </a:t>
            </a:r>
            <a:r>
              <a:rPr lang="en-GB" sz="900" dirty="0">
                <a:solidFill>
                  <a:schemeClr val="tx1"/>
                </a:solidFill>
              </a:rPr>
              <a:t>sales </a:t>
            </a:r>
            <a:r>
              <a:rPr lang="en-GB" sz="900" dirty="0" smtClean="0">
                <a:solidFill>
                  <a:schemeClr val="tx1"/>
                </a:solidFill>
              </a:rPr>
              <a:t>of apartments beginning </a:t>
            </a:r>
            <a:r>
              <a:rPr lang="en-GB" sz="900" dirty="0">
                <a:solidFill>
                  <a:schemeClr val="tx1"/>
                </a:solidFill>
              </a:rPr>
              <a:t>after 12 months with the completion of the apartment block (and on practical completion for the affordable </a:t>
            </a:r>
            <a:r>
              <a:rPr lang="en-GB" sz="900" dirty="0" smtClean="0">
                <a:solidFill>
                  <a:schemeClr val="tx1"/>
                </a:solidFill>
              </a:rPr>
              <a:t>apartments)</a:t>
            </a:r>
          </a:p>
          <a:p>
            <a:pPr lvl="3"/>
            <a:r>
              <a:rPr lang="en-GB" sz="900" dirty="0" smtClean="0">
                <a:solidFill>
                  <a:schemeClr val="tx1"/>
                </a:solidFill>
              </a:rPr>
              <a:t>With sales of houses beginning </a:t>
            </a:r>
            <a:r>
              <a:rPr lang="en-GB" sz="900" dirty="0">
                <a:solidFill>
                  <a:schemeClr val="tx1"/>
                </a:solidFill>
              </a:rPr>
              <a:t>with the construction completion of the apartment element. (the small size of the scheme meaning it would be impractical for sales completions on the houses whilst the apartment block is still under construction)</a:t>
            </a:r>
          </a:p>
          <a:p>
            <a:pPr lvl="1"/>
            <a:r>
              <a:rPr lang="en-GB" sz="900" dirty="0">
                <a:solidFill>
                  <a:schemeClr val="tx1"/>
                </a:solidFill>
              </a:rPr>
              <a:t>25 dwellings</a:t>
            </a:r>
          </a:p>
          <a:p>
            <a:pPr lvl="2"/>
            <a:r>
              <a:rPr lang="en-GB" sz="900" dirty="0" smtClean="0">
                <a:solidFill>
                  <a:schemeClr val="tx1"/>
                </a:solidFill>
              </a:rPr>
              <a:t>6*apartments; 19 houses </a:t>
            </a:r>
          </a:p>
          <a:p>
            <a:pPr lvl="2"/>
            <a:r>
              <a:rPr lang="en-GB" sz="900" dirty="0" smtClean="0">
                <a:solidFill>
                  <a:schemeClr val="tx1"/>
                </a:solidFill>
              </a:rPr>
              <a:t>1 year build period </a:t>
            </a:r>
          </a:p>
          <a:p>
            <a:pPr lvl="3"/>
            <a:r>
              <a:rPr lang="en-GB" sz="900" dirty="0" smtClean="0">
                <a:solidFill>
                  <a:schemeClr val="tx1"/>
                </a:solidFill>
              </a:rPr>
              <a:t>Sales of apartment beginning </a:t>
            </a:r>
            <a:r>
              <a:rPr lang="en-GB" sz="900" dirty="0">
                <a:solidFill>
                  <a:schemeClr val="tx1"/>
                </a:solidFill>
              </a:rPr>
              <a:t>after 12 months with the completion of the apartment block  over a period of six months (and on practical completion for the affordable apartments</a:t>
            </a:r>
            <a:r>
              <a:rPr lang="en-GB" sz="900" dirty="0" smtClean="0">
                <a:solidFill>
                  <a:schemeClr val="tx1"/>
                </a:solidFill>
              </a:rPr>
              <a:t>)</a:t>
            </a:r>
          </a:p>
          <a:p>
            <a:pPr lvl="3"/>
            <a:r>
              <a:rPr lang="en-GB" sz="900" dirty="0">
                <a:solidFill>
                  <a:schemeClr val="tx1"/>
                </a:solidFill>
              </a:rPr>
              <a:t>With sales of houses beginning with the construction completion of the apartment element. (the small size of the scheme meaning it would be impractical for sales completions on the houses whilst the apartment block is still under construction</a:t>
            </a:r>
            <a:r>
              <a:rPr lang="en-GB" sz="900" dirty="0" smtClean="0">
                <a:solidFill>
                  <a:schemeClr val="tx1"/>
                </a:solidFill>
              </a:rPr>
              <a:t>)</a:t>
            </a:r>
            <a:endParaRPr lang="en-GB" sz="900" dirty="0">
              <a:solidFill>
                <a:schemeClr val="tx1"/>
              </a:solidFill>
            </a:endParaRPr>
          </a:p>
          <a:p>
            <a:pPr marL="285750" indent="-285750">
              <a:buFontTx/>
              <a:buChar char="-"/>
            </a:pPr>
            <a:endParaRPr lang="en-US" sz="1400" dirty="0" smtClean="0"/>
          </a:p>
          <a:p>
            <a:pPr marL="0" indent="0"/>
            <a:endParaRPr lang="en-US" sz="1400" dirty="0"/>
          </a:p>
        </p:txBody>
      </p:sp>
    </p:spTree>
    <p:extLst>
      <p:ext uri="{BB962C8B-B14F-4D97-AF65-F5344CB8AC3E}">
        <p14:creationId xmlns:p14="http://schemas.microsoft.com/office/powerpoint/2010/main" val="1718616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Affordable Housing Policy Testing</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19</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73063550"/>
              </p:ext>
            </p:extLst>
          </p:nvPr>
        </p:nvGraphicFramePr>
        <p:xfrm>
          <a:off x="450850" y="1710014"/>
          <a:ext cx="8385462" cy="2255520"/>
        </p:xfrm>
        <a:graphic>
          <a:graphicData uri="http://schemas.openxmlformats.org/drawingml/2006/table">
            <a:tbl>
              <a:tblPr firstRow="1" bandRow="1">
                <a:tableStyleId>{5C22544A-7EE6-4342-B048-85BDC9FD1C3A}</a:tableStyleId>
              </a:tblPr>
              <a:tblGrid>
                <a:gridCol w="2244225"/>
                <a:gridCol w="3346083"/>
                <a:gridCol w="2795154"/>
              </a:tblGrid>
              <a:tr h="370840">
                <a:tc>
                  <a:txBody>
                    <a:bodyPr/>
                    <a:lstStyle/>
                    <a:p>
                      <a:r>
                        <a:rPr lang="en-GB" sz="1400" dirty="0" smtClean="0"/>
                        <a:t>Affordable housing</a:t>
                      </a:r>
                      <a:endParaRPr lang="en-GB" sz="1400" dirty="0"/>
                    </a:p>
                  </a:txBody>
                  <a:tcPr/>
                </a:tc>
                <a:tc>
                  <a:txBody>
                    <a:bodyPr/>
                    <a:lstStyle/>
                    <a:p>
                      <a:r>
                        <a:rPr lang="en-GB" sz="1400" dirty="0" smtClean="0"/>
                        <a:t>% of all units</a:t>
                      </a:r>
                      <a:endParaRPr lang="en-GB" sz="1400" dirty="0"/>
                    </a:p>
                  </a:txBody>
                  <a:tcPr/>
                </a:tc>
                <a:tc>
                  <a:txBody>
                    <a:bodyPr/>
                    <a:lstStyle/>
                    <a:p>
                      <a:r>
                        <a:rPr lang="en-GB" sz="1400" dirty="0" smtClean="0"/>
                        <a:t>Transfer Values a % of Open Market Value</a:t>
                      </a:r>
                      <a:endParaRPr lang="en-GB" sz="1400" dirty="0"/>
                    </a:p>
                  </a:txBody>
                  <a:tcPr/>
                </a:tc>
              </a:tr>
              <a:tr h="1345450">
                <a:tc>
                  <a:txBody>
                    <a:bodyPr/>
                    <a:lstStyle/>
                    <a:p>
                      <a:r>
                        <a:rPr lang="en-GB" sz="1200" kern="1200" dirty="0" smtClean="0">
                          <a:solidFill>
                            <a:schemeClr val="dk1"/>
                          </a:solidFill>
                          <a:latin typeface="+mn-lt"/>
                          <a:ea typeface="+mn-ea"/>
                          <a:cs typeface="+mn-cs"/>
                        </a:rPr>
                        <a:t>To include a mix of:</a:t>
                      </a:r>
                    </a:p>
                    <a:p>
                      <a:endParaRPr lang="en-GB" sz="1200" kern="1200" dirty="0" smtClean="0">
                        <a:solidFill>
                          <a:schemeClr val="dk1"/>
                        </a:solidFill>
                        <a:latin typeface="+mn-lt"/>
                        <a:ea typeface="+mn-ea"/>
                        <a:cs typeface="+mn-cs"/>
                      </a:endParaRPr>
                    </a:p>
                    <a:p>
                      <a:r>
                        <a:rPr lang="en-GB" sz="1200" kern="1200" dirty="0" smtClean="0">
                          <a:solidFill>
                            <a:schemeClr val="dk1"/>
                          </a:solidFill>
                          <a:latin typeface="+mn-lt"/>
                          <a:ea typeface="+mn-ea"/>
                          <a:cs typeface="+mn-cs"/>
                        </a:rPr>
                        <a:t>70% Affordable Rented</a:t>
                      </a:r>
                    </a:p>
                    <a:p>
                      <a:r>
                        <a:rPr lang="en-GB" sz="1200" kern="1200" dirty="0" smtClean="0">
                          <a:solidFill>
                            <a:schemeClr val="dk1"/>
                          </a:solidFill>
                          <a:latin typeface="+mn-lt"/>
                          <a:ea typeface="+mn-ea"/>
                          <a:cs typeface="+mn-cs"/>
                        </a:rPr>
                        <a:t>30% Shared Ownership</a:t>
                      </a:r>
                      <a:endParaRPr lang="en-GB" sz="1200" kern="1200" dirty="0">
                        <a:solidFill>
                          <a:schemeClr val="dk1"/>
                        </a:solidFill>
                        <a:latin typeface="+mn-lt"/>
                        <a:ea typeface="+mn-ea"/>
                        <a:cs typeface="+mn-cs"/>
                      </a:endParaRPr>
                    </a:p>
                  </a:txBody>
                  <a:tcPr/>
                </a:tc>
                <a:tc>
                  <a:txBody>
                    <a:bodyPr/>
                    <a:lstStyle/>
                    <a:p>
                      <a:r>
                        <a:rPr lang="en-GB" sz="1200" baseline="0" dirty="0" smtClean="0"/>
                        <a:t>To test up to 40% </a:t>
                      </a:r>
                    </a:p>
                    <a:p>
                      <a:endParaRPr lang="en-GB" sz="1200" baseline="0" dirty="0" smtClean="0"/>
                    </a:p>
                    <a:p>
                      <a:r>
                        <a:rPr lang="en-GB" sz="1200" baseline="0" dirty="0" smtClean="0"/>
                        <a:t>(@ 5% iterations- 10%,15%,20%,25%,30%,35%,40%)</a:t>
                      </a:r>
                    </a:p>
                  </a:txBody>
                  <a:tcPr/>
                </a:tc>
                <a:tc>
                  <a:txBody>
                    <a:bodyPr/>
                    <a:lstStyle/>
                    <a:p>
                      <a:r>
                        <a:rPr lang="en-GB" sz="1200" kern="1200" dirty="0" smtClean="0">
                          <a:solidFill>
                            <a:schemeClr val="dk1"/>
                          </a:solidFill>
                          <a:latin typeface="+mn-lt"/>
                          <a:ea typeface="+mn-ea"/>
                          <a:cs typeface="+mn-cs"/>
                        </a:rPr>
                        <a:t>Blended rate of 54.5% (Affordable</a:t>
                      </a:r>
                      <a:r>
                        <a:rPr lang="en-GB" sz="1200" kern="1200" baseline="0" dirty="0" smtClean="0">
                          <a:solidFill>
                            <a:schemeClr val="dk1"/>
                          </a:solidFill>
                          <a:latin typeface="+mn-lt"/>
                          <a:ea typeface="+mn-ea"/>
                          <a:cs typeface="+mn-cs"/>
                        </a:rPr>
                        <a:t> Rent @ 50% OMV; Shared Ownership @65% OMV)</a:t>
                      </a:r>
                      <a:endParaRPr lang="en-GB" sz="1200" kern="1200" dirty="0" smtClean="0">
                        <a:solidFill>
                          <a:schemeClr val="dk1"/>
                        </a:solidFill>
                        <a:latin typeface="+mn-lt"/>
                        <a:ea typeface="+mn-ea"/>
                        <a:cs typeface="+mn-cs"/>
                      </a:endParaRPr>
                    </a:p>
                    <a:p>
                      <a:endParaRPr lang="en-GB" sz="1200" kern="1200" dirty="0" smtClean="0">
                        <a:solidFill>
                          <a:schemeClr val="dk1"/>
                        </a:solidFill>
                        <a:latin typeface="+mn-lt"/>
                        <a:ea typeface="+mn-ea"/>
                        <a:cs typeface="+mn-cs"/>
                      </a:endParaRPr>
                    </a:p>
                    <a:p>
                      <a:r>
                        <a:rPr lang="en-GB" sz="1200" kern="1200" dirty="0" smtClean="0">
                          <a:solidFill>
                            <a:schemeClr val="dk1"/>
                          </a:solidFill>
                          <a:latin typeface="+mn-lt"/>
                          <a:ea typeface="+mn-ea"/>
                          <a:cs typeface="+mn-cs"/>
                        </a:rPr>
                        <a:t>(Based on consultation</a:t>
                      </a:r>
                      <a:r>
                        <a:rPr lang="en-GB" sz="1200" kern="1200" baseline="0" dirty="0" smtClean="0">
                          <a:solidFill>
                            <a:schemeClr val="dk1"/>
                          </a:solidFill>
                          <a:latin typeface="+mn-lt"/>
                          <a:ea typeface="+mn-ea"/>
                          <a:cs typeface="+mn-cs"/>
                        </a:rPr>
                        <a:t> with Huntingdonshire District Council Policy and Enabling Officer (after his consultation with a number of providers)</a:t>
                      </a:r>
                    </a:p>
                  </a:txBody>
                  <a:tcPr/>
                </a:tc>
              </a:tr>
            </a:tbl>
          </a:graphicData>
        </a:graphic>
      </p:graphicFrame>
    </p:spTree>
    <p:extLst>
      <p:ext uri="{BB962C8B-B14F-4D97-AF65-F5344CB8AC3E}">
        <p14:creationId xmlns:p14="http://schemas.microsoft.com/office/powerpoint/2010/main" val="2632098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solidFill>
                  <a:schemeClr val="accent1"/>
                </a:solidFill>
              </a:rPr>
              <a:t>Agenda</a:t>
            </a:r>
            <a:endParaRPr lang="en-US" dirty="0">
              <a:solidFill>
                <a:schemeClr val="accent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83856015"/>
              </p:ext>
            </p:extLst>
          </p:nvPr>
        </p:nvGraphicFramePr>
        <p:xfrm>
          <a:off x="409576" y="2399063"/>
          <a:ext cx="3404435" cy="2392680"/>
        </p:xfrm>
        <a:graphic>
          <a:graphicData uri="http://schemas.openxmlformats.org/drawingml/2006/table">
            <a:tbl>
              <a:tblPr firstRow="1" bandRow="1">
                <a:tableStyleId>{5C22544A-7EE6-4342-B048-85BDC9FD1C3A}</a:tableStyleId>
              </a:tblPr>
              <a:tblGrid>
                <a:gridCol w="2314963"/>
                <a:gridCol w="1089472"/>
              </a:tblGrid>
              <a:tr h="370840">
                <a:tc>
                  <a:txBody>
                    <a:bodyPr/>
                    <a:lstStyle/>
                    <a:p>
                      <a:endParaRPr lang="en-GB" dirty="0"/>
                    </a:p>
                  </a:txBody>
                  <a:tcPr>
                    <a:noFill/>
                  </a:tcPr>
                </a:tc>
                <a:tc>
                  <a:txBody>
                    <a:bodyPr/>
                    <a:lstStyle/>
                    <a:p>
                      <a:endParaRPr lang="en-GB"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accent2"/>
                          </a:solidFill>
                          <a:latin typeface="+mn-lt"/>
                          <a:ea typeface="+mn-ea"/>
                          <a:cs typeface="+mn-cs"/>
                        </a:rPr>
                        <a:t>Welcome and Introduction </a:t>
                      </a:r>
                    </a:p>
                    <a:p>
                      <a:endParaRPr lang="en-GB" sz="1100" dirty="0"/>
                    </a:p>
                  </a:txBody>
                  <a:tcPr>
                    <a:noFill/>
                  </a:tcPr>
                </a:tc>
                <a:tc>
                  <a:txBody>
                    <a:bodyPr/>
                    <a:lstStyle/>
                    <a:p>
                      <a:pPr algn="r"/>
                      <a:r>
                        <a:rPr lang="en-GB" sz="1100" dirty="0" smtClean="0"/>
                        <a:t>10.00 –10.10</a:t>
                      </a:r>
                      <a:endParaRPr lang="en-GB" sz="1100"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accent2"/>
                          </a:solidFill>
                          <a:latin typeface="+mn-lt"/>
                          <a:ea typeface="+mn-ea"/>
                          <a:cs typeface="+mn-cs"/>
                        </a:rPr>
                        <a:t>Approach to Viability Testing</a:t>
                      </a:r>
                    </a:p>
                    <a:p>
                      <a:endParaRPr lang="en-GB" sz="1100" dirty="0"/>
                    </a:p>
                  </a:txBody>
                  <a:tcPr>
                    <a:noFill/>
                  </a:tcPr>
                </a:tc>
                <a:tc>
                  <a:txBody>
                    <a:bodyPr/>
                    <a:lstStyle/>
                    <a:p>
                      <a:pPr algn="r"/>
                      <a:r>
                        <a:rPr lang="en-GB" sz="1100" dirty="0" smtClean="0"/>
                        <a:t>10.10 – 10.30</a:t>
                      </a:r>
                      <a:endParaRPr lang="en-GB" sz="1100" dirty="0"/>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accent2"/>
                          </a:solidFill>
                          <a:latin typeface="+mn-lt"/>
                          <a:ea typeface="+mn-ea"/>
                          <a:cs typeface="+mn-cs"/>
                        </a:rPr>
                        <a:t>Viability Assumptions</a:t>
                      </a:r>
                    </a:p>
                    <a:p>
                      <a:endParaRPr lang="en-GB" sz="1100" dirty="0"/>
                    </a:p>
                  </a:txBody>
                  <a:tcPr>
                    <a:noFill/>
                  </a:tcPr>
                </a:tc>
                <a:tc>
                  <a:txBody>
                    <a:bodyPr/>
                    <a:lstStyle/>
                    <a:p>
                      <a:pPr algn="r"/>
                      <a:r>
                        <a:rPr lang="en-GB" sz="1100" dirty="0" smtClean="0"/>
                        <a:t>10.30 – 11.00</a:t>
                      </a:r>
                      <a:endParaRPr lang="en-GB" sz="1100" dirty="0"/>
                    </a:p>
                  </a:txBody>
                  <a:tcPr>
                    <a:noFill/>
                  </a:tcPr>
                </a:tc>
              </a:tr>
              <a:tr h="370840">
                <a:tc>
                  <a:txBody>
                    <a:bodyPr/>
                    <a:lstStyle/>
                    <a:p>
                      <a:r>
                        <a:rPr lang="en-GB" sz="1100" dirty="0" smtClean="0"/>
                        <a:t>Discussion</a:t>
                      </a:r>
                      <a:endParaRPr lang="en-GB" sz="1100" dirty="0"/>
                    </a:p>
                  </a:txBody>
                  <a:tcPr>
                    <a:noFill/>
                  </a:tcPr>
                </a:tc>
                <a:tc>
                  <a:txBody>
                    <a:bodyPr/>
                    <a:lstStyle/>
                    <a:p>
                      <a:pPr algn="r"/>
                      <a:r>
                        <a:rPr lang="en-GB" sz="1100" dirty="0" smtClean="0"/>
                        <a:t>11.00 – 11.50</a:t>
                      </a:r>
                      <a:endParaRPr lang="en-GB" sz="1100" dirty="0"/>
                    </a:p>
                  </a:txBody>
                  <a:tcPr>
                    <a:noFill/>
                  </a:tcPr>
                </a:tc>
              </a:tr>
              <a:tr h="370840">
                <a:tc>
                  <a:txBody>
                    <a:bodyPr/>
                    <a:lstStyle/>
                    <a:p>
                      <a:r>
                        <a:rPr lang="en-GB" sz="1100" dirty="0" smtClean="0"/>
                        <a:t>Summary and Close</a:t>
                      </a:r>
                      <a:endParaRPr lang="en-GB" sz="1100" dirty="0"/>
                    </a:p>
                  </a:txBody>
                  <a:tcPr>
                    <a:noFill/>
                  </a:tcPr>
                </a:tc>
                <a:tc>
                  <a:txBody>
                    <a:bodyPr/>
                    <a:lstStyle/>
                    <a:p>
                      <a:pPr algn="r"/>
                      <a:r>
                        <a:rPr lang="en-GB" sz="1100" dirty="0" smtClean="0"/>
                        <a:t>11.50</a:t>
                      </a:r>
                      <a:endParaRPr lang="en-GB" sz="1100" dirty="0"/>
                    </a:p>
                  </a:txBody>
                  <a:tcPr>
                    <a:noFill/>
                  </a:tcPr>
                </a:tc>
              </a:tr>
            </a:tbl>
          </a:graphicData>
        </a:graphic>
      </p:graphicFrame>
      <p:pic>
        <p:nvPicPr>
          <p:cNvPr id="7" name="Picture 6"/>
          <p:cNvPicPr>
            <a:picLocks noChangeAspect="1"/>
          </p:cNvPicPr>
          <p:nvPr/>
        </p:nvPicPr>
        <p:blipFill>
          <a:blip r:embed="rId2"/>
          <a:stretch>
            <a:fillRect/>
          </a:stretch>
        </p:blipFill>
        <p:spPr>
          <a:xfrm>
            <a:off x="3023763" y="212157"/>
            <a:ext cx="2639919" cy="1103136"/>
          </a:xfrm>
          <a:prstGeom prst="rect">
            <a:avLst/>
          </a:prstGeom>
        </p:spPr>
      </p:pic>
      <p:pic>
        <p:nvPicPr>
          <p:cNvPr id="9"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439" b="18439"/>
          <a:stretch>
            <a:fillRect/>
          </a:stretch>
        </p:blipFill>
        <p:spPr>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CIL Assumptions – Payment Calculation</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20</a:t>
            </a:fld>
            <a:endParaRPr lang="en-US" dirty="0"/>
          </a:p>
        </p:txBody>
      </p:sp>
      <p:pic>
        <p:nvPicPr>
          <p:cNvPr id="2" name="Picture 1"/>
          <p:cNvPicPr>
            <a:picLocks noChangeAspect="1"/>
          </p:cNvPicPr>
          <p:nvPr/>
        </p:nvPicPr>
        <p:blipFill>
          <a:blip r:embed="rId2"/>
          <a:stretch>
            <a:fillRect/>
          </a:stretch>
        </p:blipFill>
        <p:spPr>
          <a:xfrm>
            <a:off x="209550" y="1850064"/>
            <a:ext cx="8303038" cy="4174498"/>
          </a:xfrm>
          <a:prstGeom prst="rect">
            <a:avLst/>
          </a:prstGeom>
        </p:spPr>
      </p:pic>
      <p:sp>
        <p:nvSpPr>
          <p:cNvPr id="6" name="Text Placeholder 3"/>
          <p:cNvSpPr>
            <a:spLocks noGrp="1"/>
          </p:cNvSpPr>
          <p:nvPr>
            <p:ph type="body" sz="quarter" idx="12"/>
          </p:nvPr>
        </p:nvSpPr>
        <p:spPr>
          <a:xfrm>
            <a:off x="450849" y="800100"/>
            <a:ext cx="8002686" cy="409575"/>
          </a:xfrm>
        </p:spPr>
        <p:txBody>
          <a:bodyPr/>
          <a:lstStyle/>
          <a:p>
            <a:r>
              <a:rPr lang="en-GB" sz="1400" dirty="0" smtClean="0"/>
              <a:t>e.g. 35 </a:t>
            </a:r>
            <a:r>
              <a:rPr lang="en-GB" sz="1400" dirty="0" err="1" smtClean="0"/>
              <a:t>dph</a:t>
            </a:r>
            <a:r>
              <a:rPr lang="en-GB" sz="1400" dirty="0" smtClean="0"/>
              <a:t> typologies @ 40% affordable</a:t>
            </a:r>
            <a:endParaRPr lang="en-GB" sz="1400" dirty="0"/>
          </a:p>
        </p:txBody>
      </p:sp>
    </p:spTree>
    <p:extLst>
      <p:ext uri="{BB962C8B-B14F-4D97-AF65-F5344CB8AC3E}">
        <p14:creationId xmlns:p14="http://schemas.microsoft.com/office/powerpoint/2010/main" val="1302249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CIL Assumptions – Payment Timing</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21</a:t>
            </a:fld>
            <a:endParaRPr lang="en-US" dirty="0"/>
          </a:p>
        </p:txBody>
      </p:sp>
      <p:sp>
        <p:nvSpPr>
          <p:cNvPr id="6" name="Text Placeholder 3"/>
          <p:cNvSpPr>
            <a:spLocks noGrp="1"/>
          </p:cNvSpPr>
          <p:nvPr>
            <p:ph type="body" sz="quarter" idx="12"/>
          </p:nvPr>
        </p:nvSpPr>
        <p:spPr>
          <a:xfrm>
            <a:off x="450849" y="800100"/>
            <a:ext cx="8002686" cy="409575"/>
          </a:xfrm>
        </p:spPr>
        <p:txBody>
          <a:bodyPr/>
          <a:lstStyle/>
          <a:p>
            <a:r>
              <a:rPr lang="en-GB" sz="1400" dirty="0" smtClean="0"/>
              <a:t>e.g. 35 </a:t>
            </a:r>
            <a:r>
              <a:rPr lang="en-GB" sz="1400" dirty="0" err="1" smtClean="0"/>
              <a:t>dph</a:t>
            </a:r>
            <a:r>
              <a:rPr lang="en-GB" sz="1400" dirty="0" smtClean="0"/>
              <a:t> typologies @ 40% affordable</a:t>
            </a:r>
            <a:endParaRPr lang="en-GB" sz="1400" dirty="0"/>
          </a:p>
        </p:txBody>
      </p:sp>
      <p:pic>
        <p:nvPicPr>
          <p:cNvPr id="7" name="Picture 6"/>
          <p:cNvPicPr>
            <a:picLocks noChangeAspect="1"/>
          </p:cNvPicPr>
          <p:nvPr/>
        </p:nvPicPr>
        <p:blipFill>
          <a:blip r:embed="rId2"/>
          <a:stretch>
            <a:fillRect/>
          </a:stretch>
        </p:blipFill>
        <p:spPr>
          <a:xfrm>
            <a:off x="414337" y="1795462"/>
            <a:ext cx="8315325" cy="3267075"/>
          </a:xfrm>
          <a:prstGeom prst="rect">
            <a:avLst/>
          </a:prstGeom>
        </p:spPr>
      </p:pic>
    </p:spTree>
    <p:extLst>
      <p:ext uri="{BB962C8B-B14F-4D97-AF65-F5344CB8AC3E}">
        <p14:creationId xmlns:p14="http://schemas.microsoft.com/office/powerpoint/2010/main" val="2359803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Section 106 – Assumptions</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22</a:t>
            </a:fld>
            <a:endParaRPr lang="en-US" dirty="0"/>
          </a:p>
        </p:txBody>
      </p:sp>
      <p:sp>
        <p:nvSpPr>
          <p:cNvPr id="6" name="Text Placeholder 3"/>
          <p:cNvSpPr>
            <a:spLocks noGrp="1"/>
          </p:cNvSpPr>
          <p:nvPr>
            <p:ph type="body" sz="quarter" idx="12"/>
          </p:nvPr>
        </p:nvSpPr>
        <p:spPr>
          <a:xfrm>
            <a:off x="450849" y="800100"/>
            <a:ext cx="8002686" cy="409575"/>
          </a:xfrm>
        </p:spPr>
        <p:txBody>
          <a:bodyPr/>
          <a:lstStyle/>
          <a:p>
            <a:endParaRPr lang="en-GB" sz="1400" dirty="0"/>
          </a:p>
        </p:txBody>
      </p:sp>
      <p:sp>
        <p:nvSpPr>
          <p:cNvPr id="8" name="Text Placeholder 3"/>
          <p:cNvSpPr>
            <a:spLocks noGrp="1"/>
          </p:cNvSpPr>
          <p:nvPr>
            <p:ph type="body" sz="quarter" idx="12"/>
          </p:nvPr>
        </p:nvSpPr>
        <p:spPr>
          <a:xfrm>
            <a:off x="450851" y="1466850"/>
            <a:ext cx="6956164" cy="1632013"/>
          </a:xfrm>
        </p:spPr>
        <p:txBody>
          <a:bodyPr/>
          <a:lstStyle/>
          <a:p>
            <a:pPr marL="457200" lvl="1" indent="0">
              <a:buNone/>
            </a:pPr>
            <a:endParaRPr lang="en-US" sz="1400" dirty="0"/>
          </a:p>
          <a:p>
            <a:pPr marL="457200" lvl="1" indent="0">
              <a:buNone/>
            </a:pPr>
            <a:r>
              <a:rPr lang="en-GB" b="1" dirty="0" smtClean="0"/>
              <a:t>Payment Calculation</a:t>
            </a:r>
          </a:p>
          <a:p>
            <a:pPr lvl="1"/>
            <a:endParaRPr lang="en-GB" sz="900" b="1" dirty="0" smtClean="0"/>
          </a:p>
          <a:p>
            <a:pPr lvl="2"/>
            <a:r>
              <a:rPr lang="en-GB" sz="1400" u="sng" dirty="0" smtClean="0">
                <a:solidFill>
                  <a:schemeClr val="tx1"/>
                </a:solidFill>
              </a:rPr>
              <a:t>under 200 dwellings</a:t>
            </a:r>
            <a:r>
              <a:rPr lang="en-GB" sz="1400" dirty="0" smtClean="0">
                <a:solidFill>
                  <a:schemeClr val="tx1"/>
                </a:solidFill>
              </a:rPr>
              <a:t>, £1,000 / dwelling</a:t>
            </a:r>
          </a:p>
          <a:p>
            <a:pPr lvl="2"/>
            <a:r>
              <a:rPr lang="en-GB" sz="1400" u="sng" dirty="0" smtClean="0">
                <a:solidFill>
                  <a:schemeClr val="tx1"/>
                </a:solidFill>
              </a:rPr>
              <a:t>200 dwellings and over </a:t>
            </a:r>
            <a:r>
              <a:rPr lang="en-GB" sz="1400" dirty="0" smtClean="0">
                <a:solidFill>
                  <a:schemeClr val="tx1"/>
                </a:solidFill>
              </a:rPr>
              <a:t>(Due to approach of HDC Developer Contribution SPD)  £12,000 / dwelling </a:t>
            </a:r>
          </a:p>
          <a:p>
            <a:pPr lvl="1"/>
            <a:endParaRPr lang="en-GB" sz="900" dirty="0" smtClean="0"/>
          </a:p>
          <a:p>
            <a:pPr marL="457200" lvl="1" indent="0">
              <a:buNone/>
            </a:pPr>
            <a:endParaRPr lang="en-GB" sz="900" dirty="0" smtClean="0"/>
          </a:p>
          <a:p>
            <a:pPr marL="457200" lvl="1" indent="0">
              <a:buNone/>
            </a:pPr>
            <a:r>
              <a:rPr lang="en-GB" b="1" dirty="0"/>
              <a:t>Payment </a:t>
            </a:r>
            <a:r>
              <a:rPr lang="en-GB" b="1" dirty="0" smtClean="0"/>
              <a:t>Timing Assumptions by Scheme Size</a:t>
            </a:r>
            <a:endParaRPr lang="en-GB" b="1" dirty="0"/>
          </a:p>
          <a:p>
            <a:pPr lvl="1"/>
            <a:r>
              <a:rPr lang="en-GB" sz="1400" dirty="0" smtClean="0">
                <a:solidFill>
                  <a:schemeClr val="tx1"/>
                </a:solidFill>
              </a:rPr>
              <a:t>Cautious high level view taken; actual timing requirements may be site specific </a:t>
            </a:r>
            <a:endParaRPr lang="en-GB" sz="1400" dirty="0">
              <a:solidFill>
                <a:schemeClr val="tx1"/>
              </a:solidFill>
            </a:endParaRPr>
          </a:p>
          <a:p>
            <a:pPr lvl="1"/>
            <a:endParaRPr lang="en-GB" sz="900" dirty="0" smtClean="0"/>
          </a:p>
          <a:p>
            <a:pPr marL="285750" indent="-285750">
              <a:buFontTx/>
              <a:buChar char="-"/>
            </a:pPr>
            <a:endParaRPr lang="en-US" sz="1400" dirty="0" smtClean="0"/>
          </a:p>
          <a:p>
            <a:pPr marL="0" indent="0"/>
            <a:endParaRPr lang="en-US" sz="1400" dirty="0"/>
          </a:p>
        </p:txBody>
      </p:sp>
      <p:pic>
        <p:nvPicPr>
          <p:cNvPr id="2" name="Picture 1"/>
          <p:cNvPicPr>
            <a:picLocks noChangeAspect="1"/>
          </p:cNvPicPr>
          <p:nvPr/>
        </p:nvPicPr>
        <p:blipFill>
          <a:blip r:embed="rId2"/>
          <a:stretch>
            <a:fillRect/>
          </a:stretch>
        </p:blipFill>
        <p:spPr>
          <a:xfrm>
            <a:off x="581025" y="3356038"/>
            <a:ext cx="8105775" cy="1919009"/>
          </a:xfrm>
          <a:prstGeom prst="rect">
            <a:avLst/>
          </a:prstGeom>
        </p:spPr>
      </p:pic>
    </p:spTree>
    <p:extLst>
      <p:ext uri="{BB962C8B-B14F-4D97-AF65-F5344CB8AC3E}">
        <p14:creationId xmlns:p14="http://schemas.microsoft.com/office/powerpoint/2010/main" val="162042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Other Policy standards with Direct Cost Implications</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23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45934797"/>
              </p:ext>
            </p:extLst>
          </p:nvPr>
        </p:nvGraphicFramePr>
        <p:xfrm>
          <a:off x="450850" y="1420766"/>
          <a:ext cx="7125607" cy="4161363"/>
        </p:xfrm>
        <a:graphic>
          <a:graphicData uri="http://schemas.openxmlformats.org/drawingml/2006/table">
            <a:tbl>
              <a:tblPr firstRow="1" bandRow="1">
                <a:tableStyleId>{5C22544A-7EE6-4342-B048-85BDC9FD1C3A}</a:tableStyleId>
              </a:tblPr>
              <a:tblGrid>
                <a:gridCol w="3008831"/>
                <a:gridCol w="4116776"/>
              </a:tblGrid>
              <a:tr h="510828">
                <a:tc>
                  <a:txBody>
                    <a:bodyPr/>
                    <a:lstStyle/>
                    <a:p>
                      <a:pPr algn="ctr"/>
                      <a:r>
                        <a:rPr lang="en-GB" sz="1400" dirty="0" smtClean="0"/>
                        <a:t>Policy</a:t>
                      </a:r>
                      <a:endParaRPr lang="en-GB" sz="1400" dirty="0"/>
                    </a:p>
                  </a:txBody>
                  <a:tcPr/>
                </a:tc>
                <a:tc>
                  <a:txBody>
                    <a:bodyPr/>
                    <a:lstStyle/>
                    <a:p>
                      <a:pPr algn="ctr"/>
                      <a:r>
                        <a:rPr lang="en-GB" sz="1400" dirty="0" smtClean="0"/>
                        <a:t>C&amp;W Commentary</a:t>
                      </a:r>
                      <a:endParaRPr lang="en-GB" sz="1400" dirty="0"/>
                    </a:p>
                  </a:txBody>
                  <a:tcPr/>
                </a:tc>
              </a:tr>
              <a:tr h="881699">
                <a:tc>
                  <a:txBody>
                    <a:bodyPr/>
                    <a:lstStyle/>
                    <a:p>
                      <a:pPr algn="ctr"/>
                      <a:r>
                        <a:rPr lang="en-GB" sz="1200" kern="1200" dirty="0" smtClean="0">
                          <a:solidFill>
                            <a:schemeClr val="dk1"/>
                          </a:solidFill>
                          <a:latin typeface="+mn-lt"/>
                          <a:ea typeface="+mn-ea"/>
                          <a:cs typeface="+mn-cs"/>
                        </a:rPr>
                        <a:t>LP 7 Green Infrastructure</a:t>
                      </a:r>
                      <a:endParaRPr lang="en-GB" sz="1200" kern="1200" dirty="0">
                        <a:solidFill>
                          <a:schemeClr val="dk1"/>
                        </a:solidFill>
                        <a:latin typeface="+mn-lt"/>
                        <a:ea typeface="+mn-ea"/>
                        <a:cs typeface="+mn-cs"/>
                      </a:endParaRPr>
                    </a:p>
                  </a:txBody>
                  <a:tcPr/>
                </a:tc>
                <a:tc>
                  <a:txBody>
                    <a:bodyPr/>
                    <a:lstStyle/>
                    <a:p>
                      <a:pPr algn="ctr"/>
                      <a:r>
                        <a:rPr lang="en-GB" sz="1200" baseline="0" dirty="0" smtClean="0"/>
                        <a:t>Typologies &lt;200 </a:t>
                      </a:r>
                      <a:r>
                        <a:rPr lang="en-GB" sz="1200" baseline="0" dirty="0" err="1" smtClean="0"/>
                        <a:t>dw</a:t>
                      </a:r>
                      <a:r>
                        <a:rPr lang="en-GB" sz="1200" baseline="0" dirty="0" smtClean="0"/>
                        <a:t>: CIL Contribution </a:t>
                      </a:r>
                    </a:p>
                    <a:p>
                      <a:pPr algn="ctr"/>
                      <a:r>
                        <a:rPr lang="en-GB" sz="1200" baseline="0" dirty="0" smtClean="0"/>
                        <a:t>Strategic Sites: Through S106 and infrastructure allowances</a:t>
                      </a:r>
                    </a:p>
                  </a:txBody>
                  <a:tcPr/>
                </a:tc>
              </a:tr>
              <a:tr h="555059">
                <a:tc>
                  <a:txBody>
                    <a:bodyPr/>
                    <a:lstStyle/>
                    <a:p>
                      <a:pPr algn="ctr"/>
                      <a:r>
                        <a:rPr lang="en-GB" sz="1200" kern="1200" dirty="0" smtClean="0">
                          <a:solidFill>
                            <a:schemeClr val="dk1"/>
                          </a:solidFill>
                          <a:latin typeface="+mn-lt"/>
                          <a:ea typeface="+mn-ea"/>
                          <a:cs typeface="+mn-cs"/>
                        </a:rPr>
                        <a:t>LP</a:t>
                      </a:r>
                      <a:r>
                        <a:rPr lang="en-GB" sz="1200" kern="1200" baseline="0" dirty="0" smtClean="0">
                          <a:solidFill>
                            <a:schemeClr val="dk1"/>
                          </a:solidFill>
                          <a:latin typeface="+mn-lt"/>
                          <a:ea typeface="+mn-ea"/>
                          <a:cs typeface="+mn-cs"/>
                        </a:rPr>
                        <a:t> 8 Sustainable Development Principles</a:t>
                      </a:r>
                      <a:endParaRPr lang="en-GB" sz="1200" kern="1200" dirty="0">
                        <a:solidFill>
                          <a:schemeClr val="dk1"/>
                        </a:solidFill>
                        <a:latin typeface="+mn-lt"/>
                        <a:ea typeface="+mn-ea"/>
                        <a:cs typeface="+mn-cs"/>
                      </a:endParaRPr>
                    </a:p>
                  </a:txBody>
                  <a:tcPr/>
                </a:tc>
                <a:tc>
                  <a:txBody>
                    <a:bodyPr/>
                    <a:lstStyle/>
                    <a:p>
                      <a:pPr algn="ctr"/>
                      <a:r>
                        <a:rPr lang="en-GB" sz="1200" baseline="0" dirty="0" smtClean="0"/>
                        <a:t>Build specification requirements included in build costs</a:t>
                      </a:r>
                    </a:p>
                  </a:txBody>
                  <a:tcPr/>
                </a:tc>
              </a:tr>
              <a:tr h="788549">
                <a:tc>
                  <a:txBody>
                    <a:bodyPr/>
                    <a:lstStyle/>
                    <a:p>
                      <a:pPr marL="0" algn="ctr" defTabSz="914400" rtl="0" eaLnBrk="1" latinLnBrk="0" hangingPunct="1">
                        <a:lnSpc>
                          <a:spcPct val="100000"/>
                        </a:lnSpc>
                        <a:spcAft>
                          <a:spcPts val="0"/>
                        </a:spcAft>
                      </a:pPr>
                      <a:r>
                        <a:rPr lang="en-GB" sz="1200" kern="1200" baseline="0" dirty="0" smtClean="0">
                          <a:solidFill>
                            <a:schemeClr val="dk1"/>
                          </a:solidFill>
                          <a:latin typeface="+mn-lt"/>
                          <a:ea typeface="+mn-ea"/>
                          <a:cs typeface="+mn-cs"/>
                        </a:rPr>
                        <a:t>LP16 Surface Water</a:t>
                      </a:r>
                      <a:endParaRPr lang="en-GB" sz="1200" kern="1200" baseline="0" dirty="0">
                        <a:solidFill>
                          <a:schemeClr val="dk1"/>
                        </a:solidFill>
                        <a:latin typeface="+mn-lt"/>
                        <a:ea typeface="+mn-ea"/>
                        <a:cs typeface="+mn-cs"/>
                      </a:endParaRPr>
                    </a:p>
                  </a:txBody>
                  <a:tcPr marL="61040" marR="61040" marT="0" marB="0" anchor="ctr"/>
                </a:tc>
                <a:tc>
                  <a:txBody>
                    <a:bodyPr/>
                    <a:lstStyle/>
                    <a:p>
                      <a:pPr marL="0" indent="0" algn="ctr" defTabSz="914400" rtl="0" eaLnBrk="1" latinLnBrk="0" hangingPunct="1">
                        <a:lnSpc>
                          <a:spcPct val="100000"/>
                        </a:lnSpc>
                        <a:spcAft>
                          <a:spcPts val="0"/>
                        </a:spcAft>
                        <a:buFontTx/>
                        <a:buNone/>
                      </a:pPr>
                      <a:r>
                        <a:rPr lang="en-GB" sz="1200" kern="1200" baseline="0" dirty="0" smtClean="0">
                          <a:solidFill>
                            <a:schemeClr val="dk1"/>
                          </a:solidFill>
                          <a:latin typeface="+mn-lt"/>
                          <a:ea typeface="+mn-ea"/>
                          <a:cs typeface="+mn-cs"/>
                        </a:rPr>
                        <a:t>Cost Implications for SUDs included in </a:t>
                      </a:r>
                      <a:r>
                        <a:rPr lang="en-GB" sz="1200" kern="1200" baseline="0" dirty="0" err="1" smtClean="0">
                          <a:solidFill>
                            <a:schemeClr val="dk1"/>
                          </a:solidFill>
                          <a:latin typeface="+mn-lt"/>
                          <a:ea typeface="+mn-ea"/>
                          <a:cs typeface="+mn-cs"/>
                        </a:rPr>
                        <a:t>abnormals</a:t>
                      </a:r>
                      <a:r>
                        <a:rPr lang="en-GB" sz="1200" kern="1200" baseline="0" dirty="0" smtClean="0">
                          <a:solidFill>
                            <a:schemeClr val="dk1"/>
                          </a:solidFill>
                          <a:latin typeface="+mn-lt"/>
                          <a:ea typeface="+mn-ea"/>
                          <a:cs typeface="+mn-cs"/>
                        </a:rPr>
                        <a:t>/infrastructure allowance of build cost</a:t>
                      </a:r>
                      <a:endParaRPr lang="en-GB" sz="1200" kern="1200" baseline="0" dirty="0">
                        <a:solidFill>
                          <a:schemeClr val="dk1"/>
                        </a:solidFill>
                        <a:latin typeface="+mn-lt"/>
                        <a:ea typeface="+mn-ea"/>
                        <a:cs typeface="+mn-cs"/>
                      </a:endParaRPr>
                    </a:p>
                  </a:txBody>
                  <a:tcPr marL="68580" marR="68580" marT="0" marB="0" anchor="ctr"/>
                </a:tc>
              </a:tr>
              <a:tr h="510828">
                <a:tc>
                  <a:txBody>
                    <a:bodyPr/>
                    <a:lstStyle/>
                    <a:p>
                      <a:pPr marL="0" algn="ctr" defTabSz="914400" rtl="0" eaLnBrk="1" latinLnBrk="0" hangingPunct="1">
                        <a:lnSpc>
                          <a:spcPct val="100000"/>
                        </a:lnSpc>
                        <a:spcAft>
                          <a:spcPts val="0"/>
                        </a:spcAft>
                      </a:pPr>
                      <a:r>
                        <a:rPr lang="en-GB" sz="1200" kern="1200" baseline="0" dirty="0" smtClean="0">
                          <a:solidFill>
                            <a:schemeClr val="dk1"/>
                          </a:solidFill>
                          <a:latin typeface="+mn-lt"/>
                          <a:ea typeface="+mn-ea"/>
                          <a:cs typeface="+mn-cs"/>
                        </a:rPr>
                        <a:t>LP18 Quality of Design</a:t>
                      </a:r>
                      <a:endParaRPr lang="en-GB" sz="1200" kern="1200" baseline="0" dirty="0">
                        <a:solidFill>
                          <a:schemeClr val="dk1"/>
                        </a:solidFill>
                        <a:latin typeface="+mn-lt"/>
                        <a:ea typeface="+mn-ea"/>
                        <a:cs typeface="+mn-cs"/>
                      </a:endParaRPr>
                    </a:p>
                  </a:txBody>
                  <a:tcPr marL="61040" marR="61040" marT="0" marB="0" anchor="ctr"/>
                </a:tc>
                <a:tc>
                  <a:txBody>
                    <a:bodyPr/>
                    <a:lstStyle/>
                    <a:p>
                      <a:pPr algn="ctr"/>
                      <a:r>
                        <a:rPr lang="en-GB" sz="1200" baseline="0" dirty="0" smtClean="0"/>
                        <a:t>Build specification requirements included in build costs</a:t>
                      </a:r>
                    </a:p>
                  </a:txBody>
                  <a:tcPr marL="68580" marR="68580" marT="0" marB="0" anchor="ctr"/>
                </a:tc>
              </a:tr>
              <a:tr h="510828">
                <a:tc>
                  <a:txBody>
                    <a:bodyPr/>
                    <a:lstStyle/>
                    <a:p>
                      <a:pPr marL="0" algn="ctr" defTabSz="914400" rtl="0" eaLnBrk="1" latinLnBrk="0" hangingPunct="1">
                        <a:lnSpc>
                          <a:spcPct val="100000"/>
                        </a:lnSpc>
                        <a:spcAft>
                          <a:spcPts val="0"/>
                        </a:spcAft>
                      </a:pPr>
                      <a:r>
                        <a:rPr lang="en-GB" sz="1200" kern="1200" baseline="0" dirty="0" smtClean="0">
                          <a:solidFill>
                            <a:schemeClr val="dk1"/>
                          </a:solidFill>
                          <a:latin typeface="+mn-lt"/>
                          <a:ea typeface="+mn-ea"/>
                          <a:cs typeface="+mn-cs"/>
                        </a:rPr>
                        <a:t>LP21 Sustainable Use of Energy and Water</a:t>
                      </a:r>
                      <a:endParaRPr lang="en-GB" sz="1200" kern="1200" baseline="0" dirty="0">
                        <a:solidFill>
                          <a:schemeClr val="dk1"/>
                        </a:solidFill>
                        <a:latin typeface="+mn-lt"/>
                        <a:ea typeface="+mn-ea"/>
                        <a:cs typeface="+mn-cs"/>
                      </a:endParaRPr>
                    </a:p>
                  </a:txBody>
                  <a:tcPr marL="61040" marR="61040" marT="0" marB="0" anchor="ctr"/>
                </a:tc>
                <a:tc>
                  <a:txBody>
                    <a:bodyPr/>
                    <a:lstStyle/>
                    <a:p>
                      <a:pPr marL="0" indent="0" algn="ctr" defTabSz="914400" rtl="0" eaLnBrk="1" latinLnBrk="0" hangingPunct="1">
                        <a:lnSpc>
                          <a:spcPct val="100000"/>
                        </a:lnSpc>
                        <a:spcAft>
                          <a:spcPts val="0"/>
                        </a:spcAft>
                        <a:buFontTx/>
                        <a:buNone/>
                      </a:pPr>
                      <a:r>
                        <a:rPr lang="en-GB" sz="1200" kern="1200" baseline="0" dirty="0" smtClean="0">
                          <a:solidFill>
                            <a:schemeClr val="dk1"/>
                          </a:solidFill>
                          <a:latin typeface="+mn-lt"/>
                          <a:ea typeface="+mn-ea"/>
                          <a:cs typeface="+mn-cs"/>
                        </a:rPr>
                        <a:t>All new homes to comply with the optional building regulations requirement for water efficiency (110 litres per day), as set out in Approved Document G. </a:t>
                      </a:r>
                    </a:p>
                    <a:p>
                      <a:pPr marL="0" indent="0" algn="ctr" defTabSz="914400" rtl="0" eaLnBrk="1" latinLnBrk="0" hangingPunct="1">
                        <a:lnSpc>
                          <a:spcPct val="100000"/>
                        </a:lnSpc>
                        <a:spcAft>
                          <a:spcPts val="0"/>
                        </a:spcAft>
                        <a:buFontTx/>
                        <a:buNone/>
                      </a:pPr>
                      <a:r>
                        <a:rPr lang="en-GB" sz="1200" kern="1200" baseline="0" dirty="0" smtClean="0">
                          <a:solidFill>
                            <a:schemeClr val="dk1"/>
                          </a:solidFill>
                          <a:latin typeface="+mn-lt"/>
                          <a:ea typeface="+mn-ea"/>
                          <a:cs typeface="+mn-cs"/>
                        </a:rPr>
                        <a:t>Not a significant cost, accommodated within build cost allowance</a:t>
                      </a:r>
                      <a:endParaRPr lang="en-GB" sz="1200" kern="1200" baseline="0" dirty="0">
                        <a:solidFill>
                          <a:schemeClr val="dk1"/>
                        </a:solidFill>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1075235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Proposed land value benchmarks</a:t>
            </a:r>
            <a:endParaRPr lang="en-GB" dirty="0"/>
          </a:p>
        </p:txBody>
      </p:sp>
      <p:sp>
        <p:nvSpPr>
          <p:cNvPr id="3" name="Text Placeholder 2"/>
          <p:cNvSpPr>
            <a:spLocks noGrp="1"/>
          </p:cNvSpPr>
          <p:nvPr>
            <p:ph type="body" sz="quarter" idx="12"/>
          </p:nvPr>
        </p:nvSpPr>
        <p:spPr>
          <a:xfrm>
            <a:off x="450850" y="1225348"/>
            <a:ext cx="8235950" cy="409575"/>
          </a:xfrm>
        </p:spPr>
        <p:txBody>
          <a:bodyPr lIns="0"/>
          <a:lstStyle/>
          <a:p>
            <a:endParaRPr lang="en-GB" dirty="0" smtClean="0"/>
          </a:p>
          <a:p>
            <a:endParaRPr lang="en-GB" dirty="0" smtClean="0"/>
          </a:p>
          <a:p>
            <a:endParaRPr lang="en-GB" dirty="0"/>
          </a:p>
          <a:p>
            <a:r>
              <a:rPr lang="en-GB" dirty="0" smtClean="0"/>
              <a:t>Indicative Greenfield Benchmarks</a:t>
            </a:r>
            <a:endParaRPr lang="en-GB" dirty="0"/>
          </a:p>
          <a:p>
            <a:endParaRPr lang="en-GB" dirty="0" smtClean="0"/>
          </a:p>
          <a:p>
            <a:pPr>
              <a:buFont typeface="Arial" panose="020B0604020202020204" pitchFamily="34" charset="0"/>
              <a:buChar char="•"/>
            </a:pPr>
            <a:endParaRPr lang="en-GB" dirty="0">
              <a:solidFill>
                <a:schemeClr val="tx1"/>
              </a:solidFill>
            </a:endParaRPr>
          </a:p>
          <a:p>
            <a:endParaRPr lang="en-GB" dirty="0"/>
          </a:p>
        </p:txBody>
      </p:sp>
      <p:sp>
        <p:nvSpPr>
          <p:cNvPr id="4" name="Slide Number Placeholder 3"/>
          <p:cNvSpPr>
            <a:spLocks noGrp="1"/>
          </p:cNvSpPr>
          <p:nvPr>
            <p:ph type="sldNum" sz="quarter" idx="14"/>
          </p:nvPr>
        </p:nvSpPr>
        <p:spPr/>
        <p:txBody>
          <a:bodyPr/>
          <a:lstStyle/>
          <a:p>
            <a:fld id="{37375A8A-23F4-4063-BF5D-AACA5B32A470}"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190499" y="1619954"/>
            <a:ext cx="8820151" cy="2356068"/>
          </a:xfrm>
          <a:prstGeom prst="rect">
            <a:avLst/>
          </a:prstGeom>
        </p:spPr>
      </p:pic>
      <p:pic>
        <p:nvPicPr>
          <p:cNvPr id="7" name="Picture 6"/>
          <p:cNvPicPr>
            <a:picLocks noChangeAspect="1"/>
          </p:cNvPicPr>
          <p:nvPr/>
        </p:nvPicPr>
        <p:blipFill>
          <a:blip r:embed="rId3"/>
          <a:stretch>
            <a:fillRect/>
          </a:stretch>
        </p:blipFill>
        <p:spPr>
          <a:xfrm>
            <a:off x="276225" y="4123915"/>
            <a:ext cx="8734425" cy="2266749"/>
          </a:xfrm>
          <a:prstGeom prst="rect">
            <a:avLst/>
          </a:prstGeom>
        </p:spPr>
      </p:pic>
    </p:spTree>
    <p:extLst>
      <p:ext uri="{BB962C8B-B14F-4D97-AF65-F5344CB8AC3E}">
        <p14:creationId xmlns:p14="http://schemas.microsoft.com/office/powerpoint/2010/main" val="491127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Proposed land value benchmarks</a:t>
            </a:r>
            <a:endParaRPr lang="en-GB" dirty="0"/>
          </a:p>
        </p:txBody>
      </p:sp>
      <p:sp>
        <p:nvSpPr>
          <p:cNvPr id="3" name="Text Placeholder 2"/>
          <p:cNvSpPr>
            <a:spLocks noGrp="1"/>
          </p:cNvSpPr>
          <p:nvPr>
            <p:ph type="body" sz="quarter" idx="12"/>
          </p:nvPr>
        </p:nvSpPr>
        <p:spPr>
          <a:xfrm>
            <a:off x="450850" y="1225348"/>
            <a:ext cx="8235950" cy="409575"/>
          </a:xfrm>
        </p:spPr>
        <p:txBody>
          <a:bodyPr lIns="0"/>
          <a:lstStyle/>
          <a:p>
            <a:endParaRPr lang="en-GB" dirty="0" smtClean="0"/>
          </a:p>
          <a:p>
            <a:endParaRPr lang="en-GB" dirty="0" smtClean="0"/>
          </a:p>
          <a:p>
            <a:endParaRPr lang="en-GB" dirty="0"/>
          </a:p>
          <a:p>
            <a:r>
              <a:rPr lang="en-GB" dirty="0" smtClean="0"/>
              <a:t>Indicative Previously Developed Land Benchmarks</a:t>
            </a:r>
            <a:endParaRPr lang="en-GB" dirty="0"/>
          </a:p>
          <a:p>
            <a:endParaRPr lang="en-GB" dirty="0" smtClean="0"/>
          </a:p>
          <a:p>
            <a:pPr>
              <a:buFont typeface="Arial" panose="020B0604020202020204" pitchFamily="34" charset="0"/>
              <a:buChar char="•"/>
            </a:pPr>
            <a:endParaRPr lang="en-GB" dirty="0">
              <a:solidFill>
                <a:schemeClr val="tx1"/>
              </a:solidFill>
            </a:endParaRPr>
          </a:p>
          <a:p>
            <a:endParaRPr lang="en-GB" dirty="0"/>
          </a:p>
        </p:txBody>
      </p:sp>
      <p:sp>
        <p:nvSpPr>
          <p:cNvPr id="4" name="Slide Number Placeholder 3"/>
          <p:cNvSpPr>
            <a:spLocks noGrp="1"/>
          </p:cNvSpPr>
          <p:nvPr>
            <p:ph type="sldNum" sz="quarter" idx="14"/>
          </p:nvPr>
        </p:nvSpPr>
        <p:spPr/>
        <p:txBody>
          <a:bodyPr/>
          <a:lstStyle/>
          <a:p>
            <a:fld id="{37375A8A-23F4-4063-BF5D-AACA5B32A470}" type="slidenum">
              <a:rPr lang="en-US" smtClean="0"/>
              <a:pPr/>
              <a:t>25</a:t>
            </a:fld>
            <a:endParaRPr lang="en-US" dirty="0"/>
          </a:p>
        </p:txBody>
      </p:sp>
      <p:pic>
        <p:nvPicPr>
          <p:cNvPr id="11" name="Picture 10"/>
          <p:cNvPicPr>
            <a:picLocks noChangeAspect="1"/>
          </p:cNvPicPr>
          <p:nvPr/>
        </p:nvPicPr>
        <p:blipFill>
          <a:blip r:embed="rId2"/>
          <a:stretch>
            <a:fillRect/>
          </a:stretch>
        </p:blipFill>
        <p:spPr>
          <a:xfrm>
            <a:off x="-38100" y="1634923"/>
            <a:ext cx="9182100" cy="2133600"/>
          </a:xfrm>
          <a:prstGeom prst="rect">
            <a:avLst/>
          </a:prstGeom>
        </p:spPr>
      </p:pic>
      <p:pic>
        <p:nvPicPr>
          <p:cNvPr id="12" name="Picture 11"/>
          <p:cNvPicPr>
            <a:picLocks noChangeAspect="1"/>
          </p:cNvPicPr>
          <p:nvPr/>
        </p:nvPicPr>
        <p:blipFill>
          <a:blip r:embed="rId3"/>
          <a:stretch>
            <a:fillRect/>
          </a:stretch>
        </p:blipFill>
        <p:spPr>
          <a:xfrm>
            <a:off x="38100" y="3858079"/>
            <a:ext cx="9029700" cy="2171700"/>
          </a:xfrm>
          <a:prstGeom prst="rect">
            <a:avLst/>
          </a:prstGeom>
        </p:spPr>
      </p:pic>
    </p:spTree>
    <p:extLst>
      <p:ext uri="{BB962C8B-B14F-4D97-AF65-F5344CB8AC3E}">
        <p14:creationId xmlns:p14="http://schemas.microsoft.com/office/powerpoint/2010/main" val="144722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851" y="422274"/>
            <a:ext cx="8235950" cy="377825"/>
          </a:xfrm>
        </p:spPr>
        <p:txBody>
          <a:bodyPr/>
          <a:lstStyle/>
          <a:p>
            <a:r>
              <a:rPr lang="en-GB" dirty="0" smtClean="0"/>
              <a:t>C&amp;W Approach for Typology Viability Testin</a:t>
            </a:r>
            <a:r>
              <a:rPr lang="en-GB" dirty="0"/>
              <a:t>g</a:t>
            </a:r>
          </a:p>
        </p:txBody>
      </p:sp>
      <p:sp>
        <p:nvSpPr>
          <p:cNvPr id="4" name="Slide Number Placeholder 3"/>
          <p:cNvSpPr>
            <a:spLocks noGrp="1"/>
          </p:cNvSpPr>
          <p:nvPr>
            <p:ph type="sldNum" sz="quarter" idx="14"/>
          </p:nvPr>
        </p:nvSpPr>
        <p:spPr>
          <a:xfrm>
            <a:off x="7640910" y="6356349"/>
            <a:ext cx="606056" cy="327217"/>
          </a:xfrm>
        </p:spPr>
        <p:txBody>
          <a:bodyPr/>
          <a:lstStyle/>
          <a:p>
            <a:fld id="{37375A8A-23F4-4063-BF5D-AACA5B32A470}" type="slidenum">
              <a:rPr lang="en-US" smtClean="0"/>
              <a:pPr/>
              <a:t>26</a:t>
            </a:fld>
            <a:endParaRPr lang="en-US" dirty="0"/>
          </a:p>
        </p:txBody>
      </p:sp>
      <p:sp>
        <p:nvSpPr>
          <p:cNvPr id="15" name="Rectangle 14"/>
          <p:cNvSpPr/>
          <p:nvPr/>
        </p:nvSpPr>
        <p:spPr bwMode="auto">
          <a:xfrm>
            <a:off x="3399427" y="2238166"/>
            <a:ext cx="2160587" cy="967424"/>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The Gross </a:t>
            </a:r>
            <a:r>
              <a:rPr kumimoji="0" lang="en-GB" sz="1800" b="0" i="0" u="none" strike="noStrike" kern="0" cap="none" spc="0" normalizeH="0" baseline="0" noProof="0" dirty="0">
                <a:ln>
                  <a:noFill/>
                </a:ln>
                <a:solidFill>
                  <a:prstClr val="white"/>
                </a:solidFill>
                <a:effectLst/>
                <a:uLnTx/>
                <a:uFillTx/>
                <a:latin typeface="Calibri"/>
                <a:ea typeface="+mn-ea"/>
                <a:cs typeface="+mn-cs"/>
              </a:rPr>
              <a:t>Development Value</a:t>
            </a:r>
          </a:p>
        </p:txBody>
      </p:sp>
      <p:sp>
        <p:nvSpPr>
          <p:cNvPr id="16" name="Rectangle 15"/>
          <p:cNvSpPr/>
          <p:nvPr/>
        </p:nvSpPr>
        <p:spPr bwMode="auto">
          <a:xfrm>
            <a:off x="3399427" y="3462128"/>
            <a:ext cx="2160587" cy="1428993"/>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Less all </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development costs </a:t>
            </a:r>
            <a:r>
              <a:rPr kumimoji="0" lang="en-GB" sz="1800" b="0" i="0" u="none" strike="noStrike" kern="0" cap="none" spc="0" normalizeH="0" baseline="0" noProof="0" dirty="0">
                <a:ln>
                  <a:noFill/>
                </a:ln>
                <a:solidFill>
                  <a:prstClr val="white"/>
                </a:solidFill>
                <a:effectLst/>
                <a:uLnTx/>
                <a:uFillTx/>
                <a:latin typeface="Calibri"/>
                <a:ea typeface="+mn-ea"/>
                <a:cs typeface="+mn-cs"/>
              </a:rPr>
              <a:t>including </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profit and  planning requirements (including CIL)</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bwMode="auto">
          <a:xfrm>
            <a:off x="3397249" y="5169331"/>
            <a:ext cx="2160587" cy="967424"/>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noProof="0" dirty="0" smtClean="0">
                <a:solidFill>
                  <a:prstClr val="white"/>
                </a:solidFill>
                <a:latin typeface="Calibri"/>
              </a:rPr>
              <a:t>Equals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residual </a:t>
            </a:r>
            <a:r>
              <a:rPr lang="en-GB" kern="0" dirty="0" smtClean="0">
                <a:solidFill>
                  <a:prstClr val="white"/>
                </a:solidFill>
                <a:latin typeface="Calibri"/>
              </a:rPr>
              <a:t>land</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 </a:t>
            </a:r>
            <a:r>
              <a:rPr kumimoji="0" lang="en-GB" sz="1800" b="0" i="0" u="none" strike="noStrike" kern="0" cap="none" spc="0" normalizeH="0" baseline="0" noProof="0" dirty="0">
                <a:ln>
                  <a:noFill/>
                </a:ln>
                <a:solidFill>
                  <a:prstClr val="white"/>
                </a:solidFill>
                <a:effectLst/>
                <a:uLnTx/>
                <a:uFillTx/>
                <a:latin typeface="Calibri"/>
                <a:ea typeface="+mn-ea"/>
                <a:cs typeface="+mn-cs"/>
              </a:rPr>
              <a:t>value  (</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RLV</a:t>
            </a:r>
            <a:r>
              <a:rPr kumimoji="0" lang="en-GB" sz="1800" b="0" i="0" u="none" strike="noStrike" kern="0" cap="none" spc="0" normalizeH="0" baseline="0" noProof="0" dirty="0">
                <a:ln>
                  <a:noFill/>
                </a:ln>
                <a:solidFill>
                  <a:prstClr val="white"/>
                </a:solidFill>
                <a:effectLst/>
                <a:uLnTx/>
                <a:uFillTx/>
                <a:latin typeface="Calibri"/>
                <a:ea typeface="+mn-ea"/>
                <a:cs typeface="+mn-cs"/>
              </a:rPr>
              <a:t>)</a:t>
            </a:r>
          </a:p>
        </p:txBody>
      </p:sp>
      <p:sp>
        <p:nvSpPr>
          <p:cNvPr id="18" name="Rectangle 17"/>
          <p:cNvSpPr/>
          <p:nvPr/>
        </p:nvSpPr>
        <p:spPr bwMode="auto">
          <a:xfrm>
            <a:off x="3399427" y="1517441"/>
            <a:ext cx="2160587" cy="516433"/>
          </a:xfrm>
          <a:prstGeom prst="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Calculate Residual Land Value (RLV)</a:t>
            </a:r>
            <a:endParaRPr kumimoji="0" lang="en-GB" sz="1800" b="0" i="0" u="none" strike="noStrike" kern="0" cap="none" spc="0" normalizeH="0" baseline="0" noProof="0" dirty="0">
              <a:ln>
                <a:noFill/>
              </a:ln>
              <a:solidFill>
                <a:srgbClr val="4F81BD"/>
              </a:solidFill>
              <a:effectLst/>
              <a:uLnTx/>
              <a:uFillTx/>
              <a:latin typeface="Calibri"/>
              <a:ea typeface="+mn-ea"/>
              <a:cs typeface="+mn-cs"/>
            </a:endParaRPr>
          </a:p>
        </p:txBody>
      </p:sp>
      <p:sp>
        <p:nvSpPr>
          <p:cNvPr id="19" name="Pentagon 18"/>
          <p:cNvSpPr/>
          <p:nvPr/>
        </p:nvSpPr>
        <p:spPr>
          <a:xfrm>
            <a:off x="5981252" y="1379120"/>
            <a:ext cx="277402" cy="4977229"/>
          </a:xfrm>
          <a:prstGeom prst="homePlate">
            <a:avLst/>
          </a:prstGeom>
          <a:noFill/>
          <a:ln w="25400" cap="flat" cmpd="sng" algn="ctr">
            <a:solidFill>
              <a:srgbClr val="4F81BD">
                <a:shade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Is the RLV sufficient?</a:t>
            </a:r>
            <a:endParaRPr kumimoji="0" lang="en-GB" sz="1800" b="0" i="0" u="none" strike="noStrike" kern="0" cap="none" spc="0" normalizeH="0" baseline="0" noProof="0" dirty="0" smtClean="0">
              <a:ln>
                <a:noFill/>
              </a:ln>
              <a:solidFill>
                <a:srgbClr val="4F81BD"/>
              </a:solidFill>
              <a:effectLst/>
              <a:uLnTx/>
              <a:uFillTx/>
              <a:latin typeface="Calibri"/>
              <a:ea typeface="+mn-ea"/>
              <a:cs typeface="+mn-cs"/>
            </a:endParaRPr>
          </a:p>
        </p:txBody>
      </p:sp>
      <p:sp>
        <p:nvSpPr>
          <p:cNvPr id="20" name="Rectangle 19"/>
          <p:cNvSpPr/>
          <p:nvPr/>
        </p:nvSpPr>
        <p:spPr bwMode="auto">
          <a:xfrm>
            <a:off x="692186" y="2238167"/>
            <a:ext cx="1871662" cy="46246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Value areas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Rectangle 20"/>
          <p:cNvSpPr/>
          <p:nvPr/>
        </p:nvSpPr>
        <p:spPr bwMode="auto">
          <a:xfrm>
            <a:off x="692186" y="1517441"/>
            <a:ext cx="1871662" cy="516433"/>
          </a:xfrm>
          <a:prstGeom prst="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4F81BD"/>
                </a:solidFill>
                <a:effectLst/>
                <a:uLnTx/>
                <a:uFillTx/>
                <a:latin typeface="Calibri"/>
                <a:ea typeface="+mn-ea"/>
                <a:cs typeface="+mn-cs"/>
              </a:rPr>
              <a:t>Research Inputs &amp; Factors</a:t>
            </a:r>
            <a:endParaRPr kumimoji="0" lang="en-GB" sz="1800" b="0" i="0" u="none" strike="noStrike" kern="0" cap="none" spc="0" normalizeH="0" baseline="0" noProof="0" dirty="0">
              <a:ln>
                <a:noFill/>
              </a:ln>
              <a:solidFill>
                <a:srgbClr val="4F81BD"/>
              </a:solidFill>
              <a:effectLst/>
              <a:uLnTx/>
              <a:uFillTx/>
              <a:latin typeface="Calibri"/>
              <a:ea typeface="+mn-ea"/>
              <a:cs typeface="+mn-cs"/>
            </a:endParaRPr>
          </a:p>
        </p:txBody>
      </p:sp>
      <p:sp>
        <p:nvSpPr>
          <p:cNvPr id="22" name="Rectangle 21"/>
          <p:cNvSpPr/>
          <p:nvPr/>
        </p:nvSpPr>
        <p:spPr bwMode="auto">
          <a:xfrm>
            <a:off x="692186" y="2898667"/>
            <a:ext cx="1871662" cy="89193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Scheme</a:t>
            </a:r>
            <a:r>
              <a:rPr lang="en-GB" kern="0" dirty="0" smtClean="0">
                <a:solidFill>
                  <a:prstClr val="white"/>
                </a:solidFill>
                <a:latin typeface="Calibri"/>
              </a:rPr>
              <a:t> Typologies</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bwMode="auto">
          <a:xfrm>
            <a:off x="692186" y="4061409"/>
            <a:ext cx="1871662" cy="89193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smtClean="0">
                <a:solidFill>
                  <a:prstClr val="white"/>
                </a:solidFill>
                <a:latin typeface="Calibri"/>
              </a:rPr>
              <a:t>Draft Local Plan </a:t>
            </a:r>
            <a:r>
              <a:rPr lang="en-GB" kern="0" dirty="0" smtClean="0">
                <a:solidFill>
                  <a:prstClr val="white"/>
                </a:solidFill>
                <a:latin typeface="Calibri"/>
              </a:rPr>
              <a:t>Policy</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Rectangle 23"/>
          <p:cNvSpPr/>
          <p:nvPr/>
        </p:nvSpPr>
        <p:spPr bwMode="auto">
          <a:xfrm>
            <a:off x="692186" y="5211451"/>
            <a:ext cx="1871662" cy="89193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smtClean="0">
                <a:solidFill>
                  <a:prstClr val="white"/>
                </a:solidFill>
                <a:latin typeface="Calibri"/>
              </a:rPr>
              <a:t>Appraisal assumptions / sensitivities</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 name="Rectangle 24"/>
          <p:cNvSpPr/>
          <p:nvPr/>
        </p:nvSpPr>
        <p:spPr>
          <a:xfrm>
            <a:off x="494650" y="1372978"/>
            <a:ext cx="2247900" cy="4977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p:txBody>
      </p:sp>
      <p:sp>
        <p:nvSpPr>
          <p:cNvPr id="26" name="Rectangle 25"/>
          <p:cNvSpPr/>
          <p:nvPr/>
        </p:nvSpPr>
        <p:spPr>
          <a:xfrm>
            <a:off x="3192366" y="1379120"/>
            <a:ext cx="2570963" cy="4977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p:txBody>
      </p:sp>
      <p:grpSp>
        <p:nvGrpSpPr>
          <p:cNvPr id="27" name="Group 26"/>
          <p:cNvGrpSpPr/>
          <p:nvPr/>
        </p:nvGrpSpPr>
        <p:grpSpPr>
          <a:xfrm>
            <a:off x="6355939" y="1372977"/>
            <a:ext cx="2330861" cy="4982734"/>
            <a:chOff x="6275073" y="1379121"/>
            <a:chExt cx="2330861" cy="5553841"/>
          </a:xfrm>
        </p:grpSpPr>
        <p:sp>
          <p:nvSpPr>
            <p:cNvPr id="28" name="Rectangle 27"/>
            <p:cNvSpPr/>
            <p:nvPr/>
          </p:nvSpPr>
          <p:spPr bwMode="auto">
            <a:xfrm>
              <a:off x="6453303" y="4937884"/>
              <a:ext cx="2016125" cy="1751026"/>
            </a:xfrm>
            <a:prstGeom prst="rect">
              <a:avLst/>
            </a:prstGeom>
            <a:noFill/>
            <a:ln w="25400" cap="flat" cmpd="sng" algn="ctr">
              <a:solidFill>
                <a:srgbClr val="4F81BD">
                  <a:shade val="50000"/>
                </a:srgbClr>
              </a:solidFill>
              <a:prstDash val="solid"/>
            </a:ln>
            <a:effectLst/>
          </p:spPr>
          <p:txBody>
            <a:bodyPr anchor="ctr"/>
            <a:lstStyle/>
            <a:p>
              <a:pPr lvl="0" algn="ctr">
                <a:defRPr/>
              </a:pPr>
              <a:endParaRPr lang="en-GB" sz="1600" kern="0" noProof="0" dirty="0" smtClean="0">
                <a:solidFill>
                  <a:srgbClr val="00B050"/>
                </a:solidFill>
                <a:latin typeface="Calibri"/>
              </a:endParaRPr>
            </a:p>
            <a:p>
              <a:pPr lvl="0" algn="ctr">
                <a:defRPr/>
              </a:pPr>
              <a:r>
                <a:rPr lang="en-GB" sz="1600" kern="0" noProof="0" dirty="0" smtClean="0">
                  <a:solidFill>
                    <a:srgbClr val="00B050"/>
                  </a:solidFill>
                  <a:latin typeface="Calibri"/>
                </a:rPr>
                <a:t>If £ + /</a:t>
              </a:r>
              <a:r>
                <a:rPr lang="en-GB" sz="1600" kern="0" noProof="0" dirty="0" err="1" smtClean="0">
                  <a:solidFill>
                    <a:srgbClr val="00B050"/>
                  </a:solidFill>
                  <a:latin typeface="Calibri"/>
                </a:rPr>
                <a:t>ve</a:t>
              </a:r>
              <a:r>
                <a:rPr lang="en-GB" sz="1600" kern="0" noProof="0" dirty="0" smtClean="0">
                  <a:solidFill>
                    <a:prstClr val="white"/>
                  </a:solidFill>
                  <a:latin typeface="Calibri"/>
                </a:rPr>
                <a:t>  -</a:t>
              </a:r>
              <a:r>
                <a:rPr lang="en-GB" sz="1600" kern="0" noProof="0" dirty="0" smtClean="0">
                  <a:solidFill>
                    <a:srgbClr val="0093B2"/>
                  </a:solidFill>
                  <a:latin typeface="Calibri"/>
                </a:rPr>
                <a:t> </a:t>
              </a:r>
              <a:r>
                <a:rPr lang="en-GB" sz="1600" kern="0" noProof="0" dirty="0" smtClean="0">
                  <a:solidFill>
                    <a:srgbClr val="4F81BD"/>
                  </a:solidFill>
                  <a:latin typeface="Calibri"/>
                </a:rPr>
                <a:t> - </a:t>
              </a:r>
              <a:r>
                <a:rPr lang="en-GB" sz="1600" kern="0" dirty="0" smtClean="0">
                  <a:solidFill>
                    <a:srgbClr val="4F81BD"/>
                  </a:solidFill>
                  <a:latin typeface="Calibri"/>
                </a:rPr>
                <a:t>Viable</a:t>
              </a:r>
              <a:endParaRPr kumimoji="0" lang="en-GB" sz="1600" b="0" i="0" u="none" strike="noStrike" kern="0" cap="none" spc="0" normalizeH="0" baseline="0" dirty="0" smtClean="0">
                <a:ln>
                  <a:noFill/>
                </a:ln>
                <a:solidFill>
                  <a:srgbClr val="FF0000"/>
                </a:solidFill>
                <a:effectLst/>
                <a:uLnTx/>
                <a:uFillTx/>
                <a:latin typeface="Calibri"/>
              </a:endParaRPr>
            </a:p>
            <a:p>
              <a:pPr algn="ctr">
                <a:defRPr/>
              </a:pPr>
              <a:endParaRPr kumimoji="0" lang="en-GB" sz="1600" b="0" i="0" u="none" strike="noStrike" kern="0" cap="none" spc="0" normalizeH="0" baseline="0" dirty="0" smtClean="0">
                <a:ln>
                  <a:noFill/>
                </a:ln>
                <a:solidFill>
                  <a:srgbClr val="FF0000"/>
                </a:solidFill>
                <a:effectLst/>
                <a:uLnTx/>
                <a:uFillTx/>
                <a:latin typeface="Calibri"/>
              </a:endParaRPr>
            </a:p>
            <a:p>
              <a:pPr algn="ctr">
                <a:defRPr/>
              </a:pPr>
              <a:r>
                <a:rPr kumimoji="0" lang="en-GB" sz="1600" b="0" i="0" u="none" strike="noStrike" kern="0" cap="none" spc="0" normalizeH="0" baseline="0" dirty="0" smtClean="0">
                  <a:ln>
                    <a:noFill/>
                  </a:ln>
                  <a:solidFill>
                    <a:srgbClr val="FF0000"/>
                  </a:solidFill>
                  <a:effectLst/>
                  <a:uLnTx/>
                  <a:uFillTx/>
                  <a:latin typeface="Calibri"/>
                </a:rPr>
                <a:t>If £-</a:t>
              </a:r>
              <a:r>
                <a:rPr kumimoji="0" lang="en-GB" sz="1600" b="0" i="0" u="none" strike="noStrike" kern="0" cap="none" spc="0" normalizeH="0" dirty="0" smtClean="0">
                  <a:ln>
                    <a:noFill/>
                  </a:ln>
                  <a:solidFill>
                    <a:srgbClr val="FF0000"/>
                  </a:solidFill>
                  <a:effectLst/>
                  <a:uLnTx/>
                  <a:uFillTx/>
                  <a:latin typeface="Calibri"/>
                </a:rPr>
                <a:t> / </a:t>
              </a:r>
              <a:r>
                <a:rPr kumimoji="0" lang="en-GB" sz="1600" b="0" i="0" u="none" strike="noStrike" kern="0" cap="none" spc="0" normalizeH="0" baseline="0" dirty="0" err="1" smtClean="0">
                  <a:ln>
                    <a:noFill/>
                  </a:ln>
                  <a:solidFill>
                    <a:srgbClr val="FF0000"/>
                  </a:solidFill>
                  <a:effectLst/>
                  <a:uLnTx/>
                  <a:uFillTx/>
                  <a:latin typeface="Calibri"/>
                </a:rPr>
                <a:t>ve</a:t>
              </a:r>
              <a:r>
                <a:rPr kumimoji="0" lang="en-GB" sz="1600" b="0" i="0" u="none" strike="noStrike" kern="0" cap="none" spc="0" normalizeH="0" baseline="0" dirty="0" smtClean="0">
                  <a:ln>
                    <a:noFill/>
                  </a:ln>
                  <a:solidFill>
                    <a:srgbClr val="FF0000"/>
                  </a:solidFill>
                  <a:effectLst/>
                  <a:uLnTx/>
                  <a:uFillTx/>
                  <a:latin typeface="Calibri"/>
                </a:rPr>
                <a:t> -</a:t>
              </a:r>
              <a:r>
                <a:rPr kumimoji="0" lang="en-GB" sz="1600" b="0" i="0" u="none" strike="noStrike" kern="0" cap="none" spc="0" normalizeH="0" dirty="0" smtClean="0">
                  <a:ln>
                    <a:noFill/>
                  </a:ln>
                  <a:solidFill>
                    <a:srgbClr val="FF0000"/>
                  </a:solidFill>
                  <a:effectLst/>
                  <a:uLnTx/>
                  <a:uFillTx/>
                  <a:latin typeface="Calibri"/>
                </a:rPr>
                <a:t> </a:t>
              </a:r>
              <a:r>
                <a:rPr lang="en-GB" sz="1600" kern="0" dirty="0" smtClean="0">
                  <a:solidFill>
                    <a:srgbClr val="4F81BD"/>
                  </a:solidFill>
                  <a:latin typeface="Calibri"/>
                </a:rPr>
                <a:t>Not Viable (Sense Test e.g. lower affordable housing)</a:t>
              </a:r>
              <a:endParaRPr lang="en-GB" sz="1600" kern="0" dirty="0">
                <a:solidFill>
                  <a:srgbClr val="0093B2"/>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9" name="Rectangle 28"/>
            <p:cNvSpPr/>
            <p:nvPr/>
          </p:nvSpPr>
          <p:spPr bwMode="auto">
            <a:xfrm>
              <a:off x="6360211" y="1517441"/>
              <a:ext cx="2160587" cy="1562241"/>
            </a:xfrm>
            <a:prstGeom prst="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Compare RLV with the return for a “willing landowner” (Benchmark Site Value (BLV))</a:t>
              </a:r>
              <a:endParaRPr kumimoji="0" lang="en-GB" sz="1800" b="0" i="0" u="none" strike="noStrike" kern="0" cap="none" spc="0" normalizeH="0" baseline="0" noProof="0" dirty="0">
                <a:ln>
                  <a:noFill/>
                </a:ln>
                <a:solidFill>
                  <a:srgbClr val="4F81BD"/>
                </a:solidFill>
                <a:effectLst/>
                <a:uLnTx/>
                <a:uFillTx/>
                <a:latin typeface="Calibri"/>
                <a:ea typeface="+mn-ea"/>
                <a:cs typeface="+mn-cs"/>
              </a:endParaRPr>
            </a:p>
          </p:txBody>
        </p:sp>
        <p:sp>
          <p:nvSpPr>
            <p:cNvPr id="30" name="Rectangle 29"/>
            <p:cNvSpPr/>
            <p:nvPr/>
          </p:nvSpPr>
          <p:spPr bwMode="auto">
            <a:xfrm>
              <a:off x="6432440" y="3206424"/>
              <a:ext cx="2016125" cy="1604717"/>
            </a:xfrm>
            <a:prstGeom prst="rect">
              <a:avLst/>
            </a:prstGeom>
            <a:no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Residual Land Value </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srgbClr val="4F81BD"/>
                  </a:solidFill>
                  <a:latin typeface="Calibri"/>
                </a:rPr>
                <a:t>l</a:t>
              </a:r>
              <a:r>
                <a:rPr lang="en-GB" kern="0" dirty="0" smtClean="0">
                  <a:solidFill>
                    <a:srgbClr val="4F81BD"/>
                  </a:solidFill>
                  <a:latin typeface="Calibri"/>
                </a:rPr>
                <a:t>ess </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Benchmark Land Value</a:t>
              </a:r>
              <a:endParaRPr kumimoji="0" lang="en-GB" sz="1800" b="0" i="0" u="none" strike="noStrike" kern="0" cap="none" spc="0" normalizeH="0" baseline="0" noProof="0" dirty="0" smtClean="0">
                <a:ln>
                  <a:noFill/>
                </a:ln>
                <a:solidFill>
                  <a:srgbClr val="4F81BD"/>
                </a:solidFill>
                <a:effectLst/>
                <a:uLnTx/>
                <a:uFillTx/>
                <a:latin typeface="Calibri"/>
                <a:ea typeface="+mn-ea"/>
                <a:cs typeface="+mn-cs"/>
              </a:endParaRPr>
            </a:p>
          </p:txBody>
        </p:sp>
        <p:sp>
          <p:nvSpPr>
            <p:cNvPr id="32" name="Rectangle 31"/>
            <p:cNvSpPr/>
            <p:nvPr/>
          </p:nvSpPr>
          <p:spPr>
            <a:xfrm>
              <a:off x="6275073" y="1379121"/>
              <a:ext cx="2330861" cy="5553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p:txBody>
        </p:sp>
      </p:grpSp>
      <p:sp>
        <p:nvSpPr>
          <p:cNvPr id="33" name="Pentagon 32"/>
          <p:cNvSpPr/>
          <p:nvPr/>
        </p:nvSpPr>
        <p:spPr>
          <a:xfrm>
            <a:off x="2852448" y="1379120"/>
            <a:ext cx="277402" cy="4977229"/>
          </a:xfrm>
          <a:prstGeom prst="homePlate">
            <a:avLst/>
          </a:prstGeom>
          <a:noFill/>
          <a:ln w="25400" cap="flat" cmpd="sng" algn="ctr">
            <a:solidFill>
              <a:srgbClr val="4F81BD">
                <a:shade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Input to Calculate RLV</a:t>
            </a:r>
            <a:endParaRPr kumimoji="0" lang="en-GB" sz="1800" b="0" i="0" u="none" strike="noStrike" kern="0" cap="none" spc="0" normalizeH="0" baseline="0" noProof="0" dirty="0" smtClean="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1740027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Cushman &amp; Wakefield approach</a:t>
            </a:r>
          </a:p>
        </p:txBody>
      </p:sp>
      <p:sp>
        <p:nvSpPr>
          <p:cNvPr id="3" name="Text Placeholder 2"/>
          <p:cNvSpPr>
            <a:spLocks noGrp="1"/>
          </p:cNvSpPr>
          <p:nvPr>
            <p:ph type="body" sz="quarter" idx="12"/>
          </p:nvPr>
        </p:nvSpPr>
        <p:spPr>
          <a:xfrm>
            <a:off x="450850" y="1225348"/>
            <a:ext cx="8235950" cy="409575"/>
          </a:xfrm>
        </p:spPr>
        <p:txBody>
          <a:bodyPr lIns="0"/>
          <a:lstStyle/>
          <a:p>
            <a:endParaRPr lang="en-GB" dirty="0" smtClean="0"/>
          </a:p>
          <a:p>
            <a:endParaRPr lang="en-GB" dirty="0" smtClean="0"/>
          </a:p>
          <a:p>
            <a:endParaRPr lang="en-GB" dirty="0" smtClean="0"/>
          </a:p>
          <a:p>
            <a:pPr>
              <a:buFont typeface="Arial" panose="020B0604020202020204" pitchFamily="34" charset="0"/>
              <a:buChar char="•"/>
            </a:pPr>
            <a:endParaRPr lang="en-GB" dirty="0">
              <a:solidFill>
                <a:schemeClr val="tx1"/>
              </a:solidFill>
            </a:endParaRPr>
          </a:p>
          <a:p>
            <a:endParaRPr lang="en-GB" dirty="0"/>
          </a:p>
        </p:txBody>
      </p:sp>
      <p:sp>
        <p:nvSpPr>
          <p:cNvPr id="4" name="Slide Number Placeholder 3"/>
          <p:cNvSpPr>
            <a:spLocks noGrp="1"/>
          </p:cNvSpPr>
          <p:nvPr>
            <p:ph type="sldNum" sz="quarter" idx="14"/>
          </p:nvPr>
        </p:nvSpPr>
        <p:spPr/>
        <p:txBody>
          <a:bodyPr/>
          <a:lstStyle/>
          <a:p>
            <a:fld id="{37375A8A-23F4-4063-BF5D-AACA5B32A470}" type="slidenum">
              <a:rPr lang="en-US" smtClean="0"/>
              <a:pPr/>
              <a:t>27</a:t>
            </a:fld>
            <a:endParaRPr lang="en-US" dirty="0"/>
          </a:p>
        </p:txBody>
      </p:sp>
      <p:sp>
        <p:nvSpPr>
          <p:cNvPr id="7" name="TextBox 6"/>
          <p:cNvSpPr txBox="1"/>
          <p:nvPr/>
        </p:nvSpPr>
        <p:spPr>
          <a:xfrm>
            <a:off x="450850" y="4537710"/>
            <a:ext cx="6784340" cy="1477328"/>
          </a:xfrm>
          <a:prstGeom prst="rect">
            <a:avLst/>
          </a:prstGeom>
          <a:noFill/>
        </p:spPr>
        <p:txBody>
          <a:bodyPr wrap="square" rtlCol="0">
            <a:spAutoFit/>
          </a:bodyPr>
          <a:lstStyle/>
          <a:p>
            <a:r>
              <a:rPr lang="en-GB" b="1" dirty="0" smtClean="0"/>
              <a:t>Typology Viability Testing</a:t>
            </a:r>
          </a:p>
          <a:p>
            <a:pPr marL="285750" indent="-285750">
              <a:buFontTx/>
              <a:buChar char="-"/>
            </a:pPr>
            <a:r>
              <a:rPr lang="en-GB" dirty="0" smtClean="0"/>
              <a:t>Iterative Testing of Viability for each Typology</a:t>
            </a:r>
          </a:p>
          <a:p>
            <a:pPr marL="285750" indent="-285750">
              <a:buFontTx/>
              <a:buChar char="-"/>
            </a:pPr>
            <a:r>
              <a:rPr lang="en-GB" dirty="0" smtClean="0"/>
              <a:t>Varying Affordable Housing (40%,35%,30%,25%,20%,15%, 10% or less)</a:t>
            </a:r>
          </a:p>
          <a:p>
            <a:pPr marL="285750" indent="-285750">
              <a:buFontTx/>
              <a:buChar char="-"/>
            </a:pPr>
            <a:r>
              <a:rPr lang="en-GB" dirty="0" smtClean="0"/>
              <a:t>Implications of testing and results for Policy</a:t>
            </a:r>
          </a:p>
        </p:txBody>
      </p:sp>
      <p:pic>
        <p:nvPicPr>
          <p:cNvPr id="6" name="Picture 5"/>
          <p:cNvPicPr>
            <a:picLocks noChangeAspect="1"/>
          </p:cNvPicPr>
          <p:nvPr/>
        </p:nvPicPr>
        <p:blipFill>
          <a:blip r:embed="rId2"/>
          <a:stretch>
            <a:fillRect/>
          </a:stretch>
        </p:blipFill>
        <p:spPr>
          <a:xfrm>
            <a:off x="450850" y="1251585"/>
            <a:ext cx="5343525" cy="3286125"/>
          </a:xfrm>
          <a:prstGeom prst="rect">
            <a:avLst/>
          </a:prstGeom>
        </p:spPr>
      </p:pic>
    </p:spTree>
    <p:extLst>
      <p:ext uri="{BB962C8B-B14F-4D97-AF65-F5344CB8AC3E}">
        <p14:creationId xmlns:p14="http://schemas.microsoft.com/office/powerpoint/2010/main" val="3447762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6722" y="1476057"/>
            <a:ext cx="8220078" cy="4880293"/>
          </a:xfrm>
        </p:spPr>
        <p:txBody>
          <a:bodyPr/>
          <a:lstStyle/>
          <a:p>
            <a:r>
              <a:rPr lang="en-GB" sz="1200" b="1" dirty="0" smtClean="0"/>
              <a:t>Study Aim: </a:t>
            </a:r>
          </a:p>
          <a:p>
            <a:r>
              <a:rPr lang="en-GB" sz="1200" i="1" dirty="0" smtClean="0"/>
              <a:t>To provide viability evidence to support the </a:t>
            </a:r>
            <a:r>
              <a:rPr lang="en-GB" sz="1200" i="1" dirty="0"/>
              <a:t>emerging </a:t>
            </a:r>
            <a:r>
              <a:rPr lang="en-GB" sz="1200" i="1" dirty="0" smtClean="0"/>
              <a:t>Local Plan, Huntingdonshire Local Plan 2036, including:</a:t>
            </a:r>
          </a:p>
          <a:p>
            <a:endParaRPr lang="en-GB" sz="1200" i="1" dirty="0"/>
          </a:p>
          <a:p>
            <a:r>
              <a:rPr lang="en-GB" sz="1200" i="1" dirty="0" smtClean="0"/>
              <a:t>a.    Policy </a:t>
            </a:r>
            <a:r>
              <a:rPr lang="en-GB" sz="1200" i="1" dirty="0"/>
              <a:t>development viability testing</a:t>
            </a:r>
          </a:p>
          <a:p>
            <a:pPr marL="342900" indent="-342900">
              <a:buAutoNum type="alphaLcPeriod" startAt="2"/>
            </a:pPr>
            <a:r>
              <a:rPr lang="en-GB" sz="1200" i="1" dirty="0" smtClean="0"/>
              <a:t>Affordable </a:t>
            </a:r>
            <a:r>
              <a:rPr lang="en-GB" sz="1200" i="1" dirty="0"/>
              <a:t>housing requirement viability </a:t>
            </a:r>
            <a:r>
              <a:rPr lang="en-GB" sz="1200" i="1" dirty="0" smtClean="0"/>
              <a:t>testing</a:t>
            </a:r>
          </a:p>
          <a:p>
            <a:pPr marL="342900" indent="-342900">
              <a:buAutoNum type="alphaLcPeriod" startAt="2"/>
            </a:pPr>
            <a:r>
              <a:rPr lang="en-GB" sz="1200" i="1" dirty="0" smtClean="0"/>
              <a:t>Viability </a:t>
            </a:r>
            <a:r>
              <a:rPr lang="en-GB" sz="1200" i="1" dirty="0"/>
              <a:t>testing for a range of site </a:t>
            </a:r>
            <a:r>
              <a:rPr lang="en-GB" sz="1200" i="1" dirty="0" smtClean="0"/>
              <a:t>types</a:t>
            </a:r>
          </a:p>
          <a:p>
            <a:pPr marL="342900" indent="-342900">
              <a:buAutoNum type="alphaLcPeriod" startAt="4"/>
            </a:pPr>
            <a:endParaRPr lang="en-GB" sz="1200" dirty="0"/>
          </a:p>
          <a:p>
            <a:r>
              <a:rPr lang="en-GB" sz="1200" dirty="0"/>
              <a:t>The primary objectives of the Growth Viability Assessment are to:</a:t>
            </a:r>
          </a:p>
          <a:p>
            <a:r>
              <a:rPr lang="en-GB" sz="1200" dirty="0"/>
              <a:t> </a:t>
            </a:r>
          </a:p>
          <a:p>
            <a:pPr marL="342900" indent="-342900">
              <a:buAutoNum type="alphaLcPeriod"/>
            </a:pPr>
            <a:r>
              <a:rPr lang="en-GB" sz="1200" dirty="0" smtClean="0"/>
              <a:t>support </a:t>
            </a:r>
            <a:r>
              <a:rPr lang="en-GB" sz="1200" dirty="0"/>
              <a:t>the deliverability of the HLP2036, by ensuring that the Local Plan vision, allocations and policies are viable and </a:t>
            </a:r>
            <a:r>
              <a:rPr lang="en-GB" sz="1200" dirty="0" smtClean="0"/>
              <a:t>deliverable </a:t>
            </a:r>
          </a:p>
          <a:p>
            <a:pPr marL="1200150" lvl="3" indent="-285750"/>
            <a:r>
              <a:rPr lang="en-GB" sz="1200" b="1" i="1" dirty="0" smtClean="0">
                <a:solidFill>
                  <a:schemeClr val="tx1"/>
                </a:solidFill>
              </a:rPr>
              <a:t>Constants (CIL Rates, Policies of Huntingdon Local Plan to 2036: Targeted Consultation, S106 Assumptions, Infrastructure).</a:t>
            </a:r>
          </a:p>
          <a:p>
            <a:pPr marL="1200150" lvl="3" indent="-285750"/>
            <a:r>
              <a:rPr lang="en-GB" sz="1200" b="1" i="1" dirty="0" smtClean="0">
                <a:solidFill>
                  <a:schemeClr val="tx1"/>
                </a:solidFill>
              </a:rPr>
              <a:t>Variables (Affordable Housing %)</a:t>
            </a:r>
            <a:endParaRPr lang="en-GB" sz="1200" b="1" i="1" dirty="0">
              <a:solidFill>
                <a:schemeClr val="tx1"/>
              </a:solidFill>
            </a:endParaRPr>
          </a:p>
          <a:p>
            <a:pPr marL="342900" indent="-342900">
              <a:buAutoNum type="alphaLcPeriod" startAt="2"/>
            </a:pPr>
            <a:r>
              <a:rPr lang="en-GB" sz="1200" dirty="0" smtClean="0"/>
              <a:t>enable </a:t>
            </a:r>
            <a:r>
              <a:rPr lang="en-GB" sz="1200" dirty="0"/>
              <a:t>the Council to maximise gain through planning obligations in order to improve delivery of infrastructure and affordable housing, whilst balanced against the desire to encourage growth and delivery across the district</a:t>
            </a:r>
            <a:r>
              <a:rPr lang="en-GB" sz="1200" dirty="0" smtClean="0"/>
              <a:t>.</a:t>
            </a:r>
          </a:p>
          <a:p>
            <a:pPr marL="1200150" lvl="3" indent="-285750"/>
            <a:r>
              <a:rPr lang="en-GB" sz="1200" b="1" i="1" dirty="0" smtClean="0">
                <a:solidFill>
                  <a:schemeClr val="tx1"/>
                </a:solidFill>
              </a:rPr>
              <a:t>Getting the Balance right</a:t>
            </a:r>
          </a:p>
          <a:p>
            <a:pPr marL="1428750" lvl="4" indent="-285750"/>
            <a:r>
              <a:rPr lang="en-GB" sz="1200" b="1" i="1" dirty="0" smtClean="0">
                <a:solidFill>
                  <a:schemeClr val="tx1"/>
                </a:solidFill>
              </a:rPr>
              <a:t>% Affordable Housing Target(s)</a:t>
            </a:r>
          </a:p>
          <a:p>
            <a:pPr marL="1428750" lvl="4" indent="-285750"/>
            <a:r>
              <a:rPr lang="en-GB" sz="1200" b="1" i="1" dirty="0" smtClean="0">
                <a:solidFill>
                  <a:schemeClr val="tx1"/>
                </a:solidFill>
              </a:rPr>
              <a:t>Headroom for additional standards / objectives? e.g.</a:t>
            </a:r>
          </a:p>
          <a:p>
            <a:pPr marL="2800350" lvl="5" indent="-285750"/>
            <a:r>
              <a:rPr lang="en-GB" sz="1200" dirty="0" smtClean="0"/>
              <a:t>Accessibility </a:t>
            </a:r>
          </a:p>
          <a:p>
            <a:pPr marL="2800350" lvl="5" indent="-285750"/>
            <a:r>
              <a:rPr lang="en-GB" sz="1200" dirty="0" smtClean="0"/>
              <a:t>Self Build</a:t>
            </a:r>
            <a:endParaRPr lang="en-GB" sz="1200" dirty="0"/>
          </a:p>
          <a:p>
            <a:endParaRPr lang="en-GB" dirty="0"/>
          </a:p>
          <a:p>
            <a:endParaRPr lang="en-GB" dirty="0"/>
          </a:p>
        </p:txBody>
      </p:sp>
      <p:sp>
        <p:nvSpPr>
          <p:cNvPr id="3" name="Title 2"/>
          <p:cNvSpPr>
            <a:spLocks noGrp="1"/>
          </p:cNvSpPr>
          <p:nvPr>
            <p:ph type="ctrTitle"/>
          </p:nvPr>
        </p:nvSpPr>
        <p:spPr/>
        <p:txBody>
          <a:bodyPr/>
          <a:lstStyle/>
          <a:p>
            <a:r>
              <a:rPr lang="en-GB" dirty="0" smtClean="0"/>
              <a:t>Implications of testing and results for policy</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28</a:t>
            </a:fld>
            <a:endParaRPr lang="en-US" dirty="0"/>
          </a:p>
        </p:txBody>
      </p:sp>
    </p:spTree>
    <p:extLst>
      <p:ext uri="{BB962C8B-B14F-4D97-AF65-F5344CB8AC3E}">
        <p14:creationId xmlns:p14="http://schemas.microsoft.com/office/powerpoint/2010/main" val="596478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60375" y="1944687"/>
            <a:ext cx="4843145" cy="1482725"/>
          </a:xfrm>
        </p:spPr>
        <p:txBody>
          <a:bodyPr/>
          <a:lstStyle/>
          <a:p>
            <a:r>
              <a:rPr lang="en-US" dirty="0" smtClean="0">
                <a:solidFill>
                  <a:schemeClr val="accent1"/>
                </a:solidFill>
              </a:rPr>
              <a:t>Discussion</a:t>
            </a:r>
            <a:endParaRPr lang="en-US" dirty="0">
              <a:solidFill>
                <a:schemeClr val="accent1"/>
              </a:solidFill>
            </a:endParaRPr>
          </a:p>
        </p:txBody>
      </p:sp>
      <p:pic>
        <p:nvPicPr>
          <p:cNvPr id="5" name="Picture 4" descr="E:\CW REBRAND\Assets\CW Logo Suite\Cushman &amp; Wakefield\CW_Logo_PMS.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136" y="650815"/>
            <a:ext cx="2411913" cy="5055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3023763" y="212157"/>
            <a:ext cx="2428347" cy="1014727"/>
          </a:xfrm>
          <a:prstGeom prst="rect">
            <a:avLst/>
          </a:prstGeom>
        </p:spPr>
      </p:pic>
      <p:pic>
        <p:nvPicPr>
          <p:cNvPr id="11"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8439" b="18439"/>
          <a:stretch>
            <a:fillRect/>
          </a:stretch>
        </p:blipFill>
        <p:spPr>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pic>
    </p:spTree>
    <p:extLst>
      <p:ext uri="{BB962C8B-B14F-4D97-AF65-F5344CB8AC3E}">
        <p14:creationId xmlns:p14="http://schemas.microsoft.com/office/powerpoint/2010/main" val="368351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p:txBody>
          <a:bodyPr/>
          <a:lstStyle/>
          <a:p>
            <a:r>
              <a:rPr lang="en-US" dirty="0" smtClean="0">
                <a:solidFill>
                  <a:schemeClr val="accent1"/>
                </a:solidFill>
              </a:rPr>
              <a:t>Approach to viability testing</a:t>
            </a:r>
            <a:endParaRPr lang="en-US" dirty="0">
              <a:solidFill>
                <a:schemeClr val="accent1"/>
              </a:solidFill>
            </a:endParaRPr>
          </a:p>
        </p:txBody>
      </p:sp>
      <p:pic>
        <p:nvPicPr>
          <p:cNvPr id="5" name="Picture 4"/>
          <p:cNvPicPr>
            <a:picLocks noChangeAspect="1"/>
          </p:cNvPicPr>
          <p:nvPr/>
        </p:nvPicPr>
        <p:blipFill>
          <a:blip r:embed="rId2"/>
          <a:stretch>
            <a:fillRect/>
          </a:stretch>
        </p:blipFill>
        <p:spPr>
          <a:xfrm>
            <a:off x="3023763" y="212157"/>
            <a:ext cx="2639919" cy="1103136"/>
          </a:xfrm>
          <a:prstGeom prst="rect">
            <a:avLst/>
          </a:prstGeom>
        </p:spPr>
      </p:pic>
      <p:pic>
        <p:nvPicPr>
          <p:cNvPr id="9"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8439" b="18439"/>
          <a:stretch>
            <a:fillRect/>
          </a:stretch>
        </p:blipFill>
        <p:spPr>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pic>
    </p:spTree>
    <p:extLst>
      <p:ext uri="{BB962C8B-B14F-4D97-AF65-F5344CB8AC3E}">
        <p14:creationId xmlns:p14="http://schemas.microsoft.com/office/powerpoint/2010/main" val="3342106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60375" y="1944687"/>
            <a:ext cx="4843145" cy="1482725"/>
          </a:xfrm>
        </p:spPr>
        <p:txBody>
          <a:bodyPr/>
          <a:lstStyle/>
          <a:p>
            <a:r>
              <a:rPr lang="en-US" dirty="0" smtClean="0"/>
              <a:t>Summary &amp; Close</a:t>
            </a:r>
            <a:endParaRPr lang="en-US" dirty="0">
              <a:solidFill>
                <a:schemeClr val="accent1"/>
              </a:solidFill>
            </a:endParaRPr>
          </a:p>
        </p:txBody>
      </p:sp>
      <p:pic>
        <p:nvPicPr>
          <p:cNvPr id="5" name="Picture 4" descr="E:\CW REBRAND\Assets\CW Logo Suite\Cushman &amp; Wakefield\CW_Logo_PMS.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136" y="650815"/>
            <a:ext cx="2411913" cy="5055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3023763" y="212157"/>
            <a:ext cx="2428347" cy="1014727"/>
          </a:xfrm>
          <a:prstGeom prst="rect">
            <a:avLst/>
          </a:prstGeom>
        </p:spPr>
      </p:pic>
      <p:pic>
        <p:nvPicPr>
          <p:cNvPr id="11"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8439" b="18439"/>
          <a:stretch>
            <a:fillRect/>
          </a:stretch>
        </p:blipFill>
        <p:spPr>
          <a:custGeom>
            <a:avLst/>
            <a:gdLst>
              <a:gd name="connsiteX0" fmla="*/ 0 w 4724400"/>
              <a:gd name="connsiteY0" fmla="*/ 0 h 3352800"/>
              <a:gd name="connsiteX1" fmla="*/ 4724400 w 4724400"/>
              <a:gd name="connsiteY1" fmla="*/ 0 h 3352800"/>
              <a:gd name="connsiteX2" fmla="*/ 4724400 w 4724400"/>
              <a:gd name="connsiteY2" fmla="*/ 3352800 h 3352800"/>
              <a:gd name="connsiteX3" fmla="*/ 0 w 4724400"/>
              <a:gd name="connsiteY3" fmla="*/ 3352800 h 3352800"/>
              <a:gd name="connsiteX4" fmla="*/ 0 w 4724400"/>
              <a:gd name="connsiteY4" fmla="*/ 0 h 3352800"/>
              <a:gd name="connsiteX0" fmla="*/ 1781175 w 4724400"/>
              <a:gd name="connsiteY0" fmla="*/ 7938 h 3352800"/>
              <a:gd name="connsiteX1" fmla="*/ 4724400 w 4724400"/>
              <a:gd name="connsiteY1" fmla="*/ 0 h 3352800"/>
              <a:gd name="connsiteX2" fmla="*/ 4724400 w 4724400"/>
              <a:gd name="connsiteY2" fmla="*/ 3352800 h 3352800"/>
              <a:gd name="connsiteX3" fmla="*/ 0 w 4724400"/>
              <a:gd name="connsiteY3" fmla="*/ 3352800 h 3352800"/>
              <a:gd name="connsiteX4" fmla="*/ 1781175 w 4724400"/>
              <a:gd name="connsiteY4" fmla="*/ 7938 h 3352800"/>
              <a:gd name="connsiteX0" fmla="*/ 1781175 w 4962524"/>
              <a:gd name="connsiteY0" fmla="*/ 0 h 3344862"/>
              <a:gd name="connsiteX1" fmla="*/ 4962524 w 4962524"/>
              <a:gd name="connsiteY1" fmla="*/ 0 h 3344862"/>
              <a:gd name="connsiteX2" fmla="*/ 4724400 w 4962524"/>
              <a:gd name="connsiteY2" fmla="*/ 3344862 h 3344862"/>
              <a:gd name="connsiteX3" fmla="*/ 0 w 4962524"/>
              <a:gd name="connsiteY3" fmla="*/ 3344862 h 3344862"/>
              <a:gd name="connsiteX4" fmla="*/ 1781175 w 4962524"/>
              <a:gd name="connsiteY4" fmla="*/ 0 h 3344862"/>
              <a:gd name="connsiteX0" fmla="*/ 1781175 w 4962524"/>
              <a:gd name="connsiteY0" fmla="*/ 0 h 3354387"/>
              <a:gd name="connsiteX1" fmla="*/ 4962524 w 4962524"/>
              <a:gd name="connsiteY1" fmla="*/ 0 h 3354387"/>
              <a:gd name="connsiteX2" fmla="*/ 4962524 w 4962524"/>
              <a:gd name="connsiteY2" fmla="*/ 3354387 h 3354387"/>
              <a:gd name="connsiteX3" fmla="*/ 0 w 4962524"/>
              <a:gd name="connsiteY3" fmla="*/ 3344862 h 3354387"/>
              <a:gd name="connsiteX4" fmla="*/ 1781175 w 4962524"/>
              <a:gd name="connsiteY4" fmla="*/ 0 h 3354387"/>
              <a:gd name="connsiteX0" fmla="*/ 1781175 w 4972049"/>
              <a:gd name="connsiteY0" fmla="*/ 0 h 3344862"/>
              <a:gd name="connsiteX1" fmla="*/ 4962524 w 4972049"/>
              <a:gd name="connsiteY1" fmla="*/ 0 h 3344862"/>
              <a:gd name="connsiteX2" fmla="*/ 4972049 w 4972049"/>
              <a:gd name="connsiteY2" fmla="*/ 3344862 h 3344862"/>
              <a:gd name="connsiteX3" fmla="*/ 0 w 4972049"/>
              <a:gd name="connsiteY3" fmla="*/ 3344862 h 3344862"/>
              <a:gd name="connsiteX4" fmla="*/ 1781175 w 4972049"/>
              <a:gd name="connsiteY4" fmla="*/ 0 h 3344862"/>
              <a:gd name="connsiteX0" fmla="*/ 1416981 w 4972049"/>
              <a:gd name="connsiteY0" fmla="*/ 655637 h 3344862"/>
              <a:gd name="connsiteX1" fmla="*/ 4962524 w 4972049"/>
              <a:gd name="connsiteY1" fmla="*/ 0 h 3344862"/>
              <a:gd name="connsiteX2" fmla="*/ 4972049 w 4972049"/>
              <a:gd name="connsiteY2" fmla="*/ 3344862 h 3344862"/>
              <a:gd name="connsiteX3" fmla="*/ 0 w 4972049"/>
              <a:gd name="connsiteY3" fmla="*/ 3344862 h 3344862"/>
              <a:gd name="connsiteX4" fmla="*/ 1416981 w 4972049"/>
              <a:gd name="connsiteY4" fmla="*/ 655637 h 3344862"/>
              <a:gd name="connsiteX0" fmla="*/ 1416981 w 4972049"/>
              <a:gd name="connsiteY0" fmla="*/ 0 h 2689225"/>
              <a:gd name="connsiteX1" fmla="*/ 4972049 w 4972049"/>
              <a:gd name="connsiteY1" fmla="*/ 0 h 2689225"/>
              <a:gd name="connsiteX2" fmla="*/ 4972049 w 4972049"/>
              <a:gd name="connsiteY2" fmla="*/ 2689225 h 2689225"/>
              <a:gd name="connsiteX3" fmla="*/ 0 w 4972049"/>
              <a:gd name="connsiteY3" fmla="*/ 2689225 h 2689225"/>
              <a:gd name="connsiteX4" fmla="*/ 1416981 w 4972049"/>
              <a:gd name="connsiteY4" fmla="*/ 0 h 2689225"/>
              <a:gd name="connsiteX0" fmla="*/ 1416981 w 6364409"/>
              <a:gd name="connsiteY0" fmla="*/ 0 h 2689225"/>
              <a:gd name="connsiteX1" fmla="*/ 6364409 w 6364409"/>
              <a:gd name="connsiteY1" fmla="*/ 0 h 2689225"/>
              <a:gd name="connsiteX2" fmla="*/ 4972049 w 6364409"/>
              <a:gd name="connsiteY2" fmla="*/ 2689225 h 2689225"/>
              <a:gd name="connsiteX3" fmla="*/ 0 w 6364409"/>
              <a:gd name="connsiteY3" fmla="*/ 2689225 h 2689225"/>
              <a:gd name="connsiteX4" fmla="*/ 1416981 w 6364409"/>
              <a:gd name="connsiteY4" fmla="*/ 0 h 2689225"/>
              <a:gd name="connsiteX0" fmla="*/ 1416981 w 6364409"/>
              <a:gd name="connsiteY0" fmla="*/ 0 h 2689225"/>
              <a:gd name="connsiteX1" fmla="*/ 6364409 w 6364409"/>
              <a:gd name="connsiteY1" fmla="*/ 0 h 2689225"/>
              <a:gd name="connsiteX2" fmla="*/ 6364409 w 6364409"/>
              <a:gd name="connsiteY2" fmla="*/ 2689225 h 2689225"/>
              <a:gd name="connsiteX3" fmla="*/ 0 w 6364409"/>
              <a:gd name="connsiteY3" fmla="*/ 2689225 h 2689225"/>
              <a:gd name="connsiteX4" fmla="*/ 1416981 w 6364409"/>
              <a:gd name="connsiteY4" fmla="*/ 0 h 2689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409" h="2689225">
                <a:moveTo>
                  <a:pt x="1416981" y="0"/>
                </a:moveTo>
                <a:lnTo>
                  <a:pt x="6364409" y="0"/>
                </a:lnTo>
                <a:lnTo>
                  <a:pt x="6364409" y="2689225"/>
                </a:lnTo>
                <a:lnTo>
                  <a:pt x="0" y="2689225"/>
                </a:lnTo>
                <a:lnTo>
                  <a:pt x="1416981" y="0"/>
                </a:lnTo>
                <a:close/>
              </a:path>
            </a:pathLst>
          </a:custGeom>
        </p:spPr>
      </p:pic>
    </p:spTree>
    <p:extLst>
      <p:ext uri="{BB962C8B-B14F-4D97-AF65-F5344CB8AC3E}">
        <p14:creationId xmlns:p14="http://schemas.microsoft.com/office/powerpoint/2010/main" val="1107744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Timetable</a:t>
            </a:r>
            <a:endParaRPr lang="en-GB" dirty="0"/>
          </a:p>
        </p:txBody>
      </p:sp>
      <p:sp>
        <p:nvSpPr>
          <p:cNvPr id="4" name="Slide Number Placeholder 3"/>
          <p:cNvSpPr>
            <a:spLocks noGrp="1"/>
          </p:cNvSpPr>
          <p:nvPr>
            <p:ph type="sldNum" sz="quarter" idx="14"/>
          </p:nvPr>
        </p:nvSpPr>
        <p:spPr/>
        <p:txBody>
          <a:bodyPr/>
          <a:lstStyle/>
          <a:p>
            <a:fld id="{37375A8A-23F4-4063-BF5D-AACA5B32A470}" type="slidenum">
              <a:rPr lang="en-US" smtClean="0"/>
              <a:pPr/>
              <a:t>31</a:t>
            </a:fld>
            <a:endParaRPr lang="en-US" dirty="0"/>
          </a:p>
        </p:txBody>
      </p:sp>
      <p:sp>
        <p:nvSpPr>
          <p:cNvPr id="3" name="TextBox 2"/>
          <p:cNvSpPr txBox="1"/>
          <p:nvPr/>
        </p:nvSpPr>
        <p:spPr>
          <a:xfrm>
            <a:off x="640080" y="1588770"/>
            <a:ext cx="6972300" cy="3416320"/>
          </a:xfrm>
          <a:prstGeom prst="rect">
            <a:avLst/>
          </a:prstGeom>
          <a:noFill/>
        </p:spPr>
        <p:txBody>
          <a:bodyPr wrap="square" rtlCol="0">
            <a:spAutoFit/>
          </a:bodyPr>
          <a:lstStyle/>
          <a:p>
            <a:pPr marL="285750" indent="-285750">
              <a:buFontTx/>
              <a:buChar char="-"/>
            </a:pPr>
            <a:endParaRPr lang="en-GB" dirty="0" smtClean="0"/>
          </a:p>
          <a:p>
            <a:pPr marL="285750" indent="-285750">
              <a:buFontTx/>
              <a:buChar char="-"/>
            </a:pPr>
            <a:r>
              <a:rPr lang="en-GB" dirty="0" smtClean="0"/>
              <a:t>Stakeholder Consultation Responses received by 5pm, Friday April 28, 2017</a:t>
            </a:r>
          </a:p>
          <a:p>
            <a:endParaRPr lang="en-GB" dirty="0"/>
          </a:p>
          <a:p>
            <a:pPr marL="285750" indent="-285750">
              <a:buFontTx/>
              <a:buChar char="-"/>
            </a:pPr>
            <a:r>
              <a:rPr lang="en-GB" dirty="0" smtClean="0"/>
              <a:t>May 2017: Completion of initial stage of Local Plan Growth Viability Study, to support Local Plan proposed submission consultation</a:t>
            </a:r>
          </a:p>
          <a:p>
            <a:endParaRPr lang="en-GB" dirty="0" smtClean="0"/>
          </a:p>
          <a:p>
            <a:pPr marL="285750" indent="-285750">
              <a:buFontTx/>
              <a:buChar char="-"/>
            </a:pPr>
            <a:r>
              <a:rPr lang="en-GB" dirty="0" smtClean="0"/>
              <a:t>December 2017: Submission of Local Plan to Secretary of State for Examination</a:t>
            </a:r>
          </a:p>
          <a:p>
            <a:endParaRPr lang="en-GB" dirty="0" smtClean="0"/>
          </a:p>
          <a:p>
            <a:pPr marL="285750" indent="-285750">
              <a:buFontTx/>
              <a:buChar char="-"/>
            </a:pPr>
            <a:r>
              <a:rPr lang="en-GB" dirty="0" smtClean="0"/>
              <a:t>2018: Local Plan Examination in Public</a:t>
            </a:r>
          </a:p>
        </p:txBody>
      </p:sp>
    </p:spTree>
    <p:extLst>
      <p:ext uri="{BB962C8B-B14F-4D97-AF65-F5344CB8AC3E}">
        <p14:creationId xmlns:p14="http://schemas.microsoft.com/office/powerpoint/2010/main" val="26470719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4"/>
          </p:nvPr>
        </p:nvSpPr>
        <p:spPr/>
        <p:txBody>
          <a:bodyPr/>
          <a:lstStyle/>
          <a:p>
            <a:endParaRPr lang="en-US" dirty="0"/>
          </a:p>
        </p:txBody>
      </p:sp>
      <p:sp>
        <p:nvSpPr>
          <p:cNvPr id="19" name="Text Placeholder 18"/>
          <p:cNvSpPr>
            <a:spLocks noGrp="1"/>
          </p:cNvSpPr>
          <p:nvPr>
            <p:ph type="body" sz="quarter" idx="17"/>
          </p:nvPr>
        </p:nvSpPr>
        <p:spPr>
          <a:xfrm>
            <a:off x="536582" y="2719388"/>
            <a:ext cx="2411506" cy="841375"/>
          </a:xfrm>
        </p:spPr>
        <p:txBody>
          <a:bodyPr/>
          <a:lstStyle/>
          <a:p>
            <a:r>
              <a:rPr lang="en-US" dirty="0" smtClean="0"/>
              <a:t>Jonathan Tutt</a:t>
            </a:r>
          </a:p>
          <a:p>
            <a:r>
              <a:rPr lang="en-US" dirty="0" smtClean="0"/>
              <a:t>Senior Consultant</a:t>
            </a:r>
          </a:p>
          <a:p>
            <a:r>
              <a:rPr lang="en-US" dirty="0" smtClean="0"/>
              <a:t>0121 697 7306</a:t>
            </a:r>
          </a:p>
          <a:p>
            <a:r>
              <a:rPr lang="en-US" dirty="0"/>
              <a:t>j</a:t>
            </a:r>
            <a:r>
              <a:rPr lang="en-US" dirty="0" smtClean="0"/>
              <a:t>onathan.tutt@cushwake.com</a:t>
            </a:r>
            <a:endParaRPr lang="en-US" dirty="0"/>
          </a:p>
        </p:txBody>
      </p:sp>
      <p:sp>
        <p:nvSpPr>
          <p:cNvPr id="2" name="Text Placeholder 1"/>
          <p:cNvSpPr>
            <a:spLocks noGrp="1"/>
          </p:cNvSpPr>
          <p:nvPr>
            <p:ph type="body" sz="quarter" idx="18"/>
          </p:nvPr>
        </p:nvSpPr>
        <p:spPr/>
        <p:txBody>
          <a:bodyPr/>
          <a:lstStyle/>
          <a:p>
            <a:endParaRPr lang="en-GB" dirty="0"/>
          </a:p>
        </p:txBody>
      </p:sp>
      <p:pic>
        <p:nvPicPr>
          <p:cNvPr id="7" name="Picture 6"/>
          <p:cNvPicPr>
            <a:picLocks noChangeAspect="1"/>
          </p:cNvPicPr>
          <p:nvPr/>
        </p:nvPicPr>
        <p:blipFill>
          <a:blip r:embed="rId2"/>
          <a:stretch>
            <a:fillRect/>
          </a:stretch>
        </p:blipFill>
        <p:spPr>
          <a:xfrm>
            <a:off x="5972703" y="212157"/>
            <a:ext cx="2639919" cy="1103136"/>
          </a:xfrm>
          <a:prstGeom prst="rect">
            <a:avLst/>
          </a:prstGeom>
        </p:spPr>
      </p:pic>
    </p:spTree>
    <p:extLst>
      <p:ext uri="{BB962C8B-B14F-4D97-AF65-F5344CB8AC3E}">
        <p14:creationId xmlns:p14="http://schemas.microsoft.com/office/powerpoint/2010/main" val="3421804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400" dirty="0" smtClean="0"/>
              <a:t>To provide viability evidence to support the </a:t>
            </a:r>
            <a:r>
              <a:rPr lang="en-GB" sz="1400" dirty="0"/>
              <a:t>emerging </a:t>
            </a:r>
            <a:r>
              <a:rPr lang="en-GB" sz="1400" dirty="0" smtClean="0"/>
              <a:t>Local Plan, Huntingdonshire Local Plan 2036, including:</a:t>
            </a:r>
          </a:p>
          <a:p>
            <a:endParaRPr lang="en-GB" sz="1400" dirty="0"/>
          </a:p>
          <a:p>
            <a:r>
              <a:rPr lang="en-GB" sz="1400" dirty="0" smtClean="0"/>
              <a:t>a.    Policy </a:t>
            </a:r>
            <a:r>
              <a:rPr lang="en-GB" sz="1400" dirty="0"/>
              <a:t>development viability testing</a:t>
            </a:r>
          </a:p>
          <a:p>
            <a:pPr marL="342900" indent="-342900">
              <a:buAutoNum type="alphaLcPeriod" startAt="2"/>
            </a:pPr>
            <a:r>
              <a:rPr lang="en-GB" sz="1400" dirty="0" smtClean="0"/>
              <a:t>Affordable </a:t>
            </a:r>
            <a:r>
              <a:rPr lang="en-GB" sz="1400" dirty="0"/>
              <a:t>housing requirement viability </a:t>
            </a:r>
            <a:r>
              <a:rPr lang="en-GB" sz="1400" dirty="0" smtClean="0"/>
              <a:t>testing</a:t>
            </a:r>
          </a:p>
          <a:p>
            <a:pPr marL="342900" indent="-342900">
              <a:buAutoNum type="alphaLcPeriod" startAt="2"/>
            </a:pPr>
            <a:r>
              <a:rPr lang="en-GB" sz="1400" dirty="0" smtClean="0"/>
              <a:t>Viability </a:t>
            </a:r>
            <a:r>
              <a:rPr lang="en-GB" sz="1400" dirty="0"/>
              <a:t>testing for a range of site </a:t>
            </a:r>
            <a:r>
              <a:rPr lang="en-GB" sz="1400" dirty="0" smtClean="0"/>
              <a:t>types</a:t>
            </a:r>
          </a:p>
          <a:p>
            <a:pPr marL="342900" indent="-342900">
              <a:buAutoNum type="alphaLcPeriod" startAt="4"/>
            </a:pPr>
            <a:endParaRPr lang="en-GB" sz="1400" dirty="0"/>
          </a:p>
          <a:p>
            <a:r>
              <a:rPr lang="en-GB" sz="1400" dirty="0"/>
              <a:t>The primary objectives of the Growth Viability Assessment are to:</a:t>
            </a:r>
          </a:p>
          <a:p>
            <a:r>
              <a:rPr lang="en-GB" sz="1400" dirty="0"/>
              <a:t> </a:t>
            </a:r>
          </a:p>
          <a:p>
            <a:r>
              <a:rPr lang="en-GB" sz="1400" dirty="0"/>
              <a:t>a.	support the deliverability of the HLP2036, by ensuring that the Local Plan vision, allocations and policies are viable and deliverable; and</a:t>
            </a:r>
          </a:p>
          <a:p>
            <a:r>
              <a:rPr lang="en-GB" sz="1400" dirty="0"/>
              <a:t>b.	enable the Council to maximise gain through planning obligations in order to improve delivery of infrastructure and affordable housing, whilst balanced against the desire to encourage growth and delivery across the district.</a:t>
            </a:r>
          </a:p>
          <a:p>
            <a:endParaRPr lang="en-GB" dirty="0"/>
          </a:p>
          <a:p>
            <a:endParaRPr lang="en-GB" dirty="0"/>
          </a:p>
        </p:txBody>
      </p:sp>
      <p:sp>
        <p:nvSpPr>
          <p:cNvPr id="3" name="Title 2"/>
          <p:cNvSpPr>
            <a:spLocks noGrp="1"/>
          </p:cNvSpPr>
          <p:nvPr>
            <p:ph type="ctrTitle"/>
          </p:nvPr>
        </p:nvSpPr>
        <p:spPr/>
        <p:txBody>
          <a:bodyPr/>
          <a:lstStyle/>
          <a:p>
            <a:r>
              <a:rPr lang="en-GB" dirty="0" smtClean="0"/>
              <a:t>Purpose and scope of instructions</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4</a:t>
            </a:fld>
            <a:endParaRPr lang="en-US" dirty="0"/>
          </a:p>
        </p:txBody>
      </p:sp>
    </p:spTree>
    <p:extLst>
      <p:ext uri="{BB962C8B-B14F-4D97-AF65-F5344CB8AC3E}">
        <p14:creationId xmlns:p14="http://schemas.microsoft.com/office/powerpoint/2010/main" val="1017510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NPPG: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Need to show an ‘appropriate balance’ </a:t>
            </a:r>
          </a:p>
          <a:p>
            <a:pPr marL="285750" indent="-285750">
              <a:buFont typeface="Arial" panose="020B0604020202020204" pitchFamily="34" charset="0"/>
              <a:buChar char="•"/>
            </a:pPr>
            <a:r>
              <a:rPr lang="en-GB" dirty="0"/>
              <a:t>Area-based approach </a:t>
            </a:r>
          </a:p>
          <a:p>
            <a:pPr marL="285750" indent="-285750">
              <a:buFont typeface="Arial" panose="020B0604020202020204" pitchFamily="34" charset="0"/>
              <a:buChar char="•"/>
            </a:pPr>
            <a:r>
              <a:rPr lang="en-GB" dirty="0"/>
              <a:t>No particular valuation method advised </a:t>
            </a:r>
          </a:p>
          <a:p>
            <a:pPr marL="285750" indent="-285750">
              <a:buFont typeface="Arial" panose="020B0604020202020204" pitchFamily="34" charset="0"/>
              <a:buChar char="•"/>
            </a:pPr>
            <a:r>
              <a:rPr lang="en-GB" dirty="0"/>
              <a:t>‘appropriate available evidence’</a:t>
            </a:r>
          </a:p>
          <a:p>
            <a:pPr marL="285750" indent="-285750">
              <a:buFont typeface="Arial" panose="020B0604020202020204" pitchFamily="34" charset="0"/>
              <a:buChar char="•"/>
            </a:pPr>
            <a:r>
              <a:rPr lang="en-GB" dirty="0"/>
              <a:t>Sample an appropriate range of sites across its area </a:t>
            </a:r>
          </a:p>
          <a:p>
            <a:pPr marL="285750" indent="-285750">
              <a:buFont typeface="Arial" panose="020B0604020202020204" pitchFamily="34" charset="0"/>
              <a:buChar char="•"/>
            </a:pPr>
            <a:r>
              <a:rPr lang="en-GB" dirty="0"/>
              <a:t>Viability buffer</a:t>
            </a:r>
          </a:p>
          <a:p>
            <a:pPr marL="285750" indent="-285750">
              <a:buFont typeface="Arial" panose="020B0604020202020204" pitchFamily="34" charset="0"/>
              <a:buChar char="•"/>
            </a:pPr>
            <a:r>
              <a:rPr lang="en-GB" dirty="0"/>
              <a:t>All development costs including </a:t>
            </a:r>
            <a:r>
              <a:rPr lang="en-GB" dirty="0" err="1"/>
              <a:t>abnormals</a:t>
            </a:r>
            <a:r>
              <a:rPr lang="en-GB" dirty="0"/>
              <a:t> </a:t>
            </a:r>
          </a:p>
          <a:p>
            <a:endParaRPr lang="en-GB" dirty="0"/>
          </a:p>
        </p:txBody>
      </p:sp>
      <p:sp>
        <p:nvSpPr>
          <p:cNvPr id="3" name="Title 2"/>
          <p:cNvSpPr>
            <a:spLocks noGrp="1"/>
          </p:cNvSpPr>
          <p:nvPr>
            <p:ph type="ctrTitle"/>
          </p:nvPr>
        </p:nvSpPr>
        <p:spPr/>
        <p:txBody>
          <a:bodyPr/>
          <a:lstStyle/>
          <a:p>
            <a:r>
              <a:rPr lang="en-GB" dirty="0"/>
              <a:t>V</a:t>
            </a:r>
            <a:r>
              <a:rPr lang="en-GB" dirty="0" smtClean="0"/>
              <a:t>iability context</a:t>
            </a:r>
            <a:endParaRPr lang="en-GB" dirty="0"/>
          </a:p>
        </p:txBody>
      </p:sp>
      <p:sp>
        <p:nvSpPr>
          <p:cNvPr id="5" name="Slide Number Placeholder 4"/>
          <p:cNvSpPr>
            <a:spLocks noGrp="1"/>
          </p:cNvSpPr>
          <p:nvPr>
            <p:ph type="sldNum" sz="quarter" idx="14"/>
          </p:nvPr>
        </p:nvSpPr>
        <p:spPr/>
        <p:txBody>
          <a:bodyPr/>
          <a:lstStyle/>
          <a:p>
            <a:fld id="{37375A8A-23F4-4063-BF5D-AACA5B32A470}" type="slidenum">
              <a:rPr lang="en-US" smtClean="0"/>
              <a:pPr/>
              <a:t>5</a:t>
            </a:fld>
            <a:endParaRPr lang="en-US" dirty="0"/>
          </a:p>
        </p:txBody>
      </p:sp>
    </p:spTree>
    <p:extLst>
      <p:ext uri="{BB962C8B-B14F-4D97-AF65-F5344CB8AC3E}">
        <p14:creationId xmlns:p14="http://schemas.microsoft.com/office/powerpoint/2010/main" val="305745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GB" sz="1400" dirty="0"/>
              <a:t>Paragraph 2.1: </a:t>
            </a:r>
          </a:p>
          <a:p>
            <a:pPr marL="285750" indent="-285750">
              <a:buFont typeface="Arial" panose="020B0604020202020204" pitchFamily="34" charset="0"/>
              <a:buChar char="•"/>
            </a:pPr>
            <a:r>
              <a:rPr lang="en-GB" sz="1400" dirty="0" smtClean="0"/>
              <a:t>‘</a:t>
            </a:r>
            <a:r>
              <a:rPr lang="en-GB" sz="1400" i="1" dirty="0"/>
              <a:t>An objective financial viability test of the ability of a development project to meet its costs including the costs of planning obligations, while ensuring an appropriate site value for the land owner and market risk adjusted return to the developer in delivering the project.’</a:t>
            </a:r>
          </a:p>
          <a:p>
            <a:endParaRPr lang="en-GB" sz="1400" dirty="0"/>
          </a:p>
          <a:p>
            <a:r>
              <a:rPr lang="en-GB" sz="1400" dirty="0"/>
              <a:t>Paragraph 173 of the NPPF states</a:t>
            </a:r>
          </a:p>
          <a:p>
            <a:pPr marL="285750" indent="-285750">
              <a:buFont typeface="Arial" panose="020B0604020202020204" pitchFamily="34" charset="0"/>
              <a:buChar char="•"/>
            </a:pPr>
            <a:r>
              <a:rPr lang="en-GB" sz="1400" i="1" dirty="0" smtClean="0"/>
              <a:t>‘…</a:t>
            </a:r>
            <a:r>
              <a:rPr lang="en-GB" sz="1400" i="1" dirty="0"/>
              <a:t>Provide competitive returns to a willing land owner and willing developer to enable the development to be deliverable…’  </a:t>
            </a:r>
          </a:p>
          <a:p>
            <a:endParaRPr lang="en-GB" sz="1400" dirty="0"/>
          </a:p>
          <a:p>
            <a:r>
              <a:rPr lang="en-GB" sz="1400" dirty="0"/>
              <a:t>A requirement of paragraph 015 of the NPPG for: </a:t>
            </a:r>
          </a:p>
          <a:p>
            <a:pPr marL="285750" indent="-285750">
              <a:buFont typeface="Arial" panose="020B0604020202020204" pitchFamily="34" charset="0"/>
              <a:buChar char="•"/>
            </a:pPr>
            <a:r>
              <a:rPr lang="en-GB" sz="1400" dirty="0"/>
              <a:t>‘</a:t>
            </a:r>
            <a:r>
              <a:rPr lang="en-GB" sz="1400" i="1" dirty="0"/>
              <a:t>A competitive return for the land owner is </a:t>
            </a:r>
            <a:r>
              <a:rPr lang="en-GB" sz="1400" i="1" dirty="0" smtClean="0"/>
              <a:t>the </a:t>
            </a:r>
            <a:r>
              <a:rPr lang="en-GB" sz="1400" i="1" dirty="0"/>
              <a:t>price at which a reasonable land owner would be willing to sell their land for the development’ </a:t>
            </a:r>
          </a:p>
          <a:p>
            <a:endParaRPr lang="en-GB" sz="1400" dirty="0"/>
          </a:p>
        </p:txBody>
      </p:sp>
      <p:sp>
        <p:nvSpPr>
          <p:cNvPr id="5" name="Title 4"/>
          <p:cNvSpPr>
            <a:spLocks noGrp="1"/>
          </p:cNvSpPr>
          <p:nvPr>
            <p:ph type="ctrTitle"/>
          </p:nvPr>
        </p:nvSpPr>
        <p:spPr/>
        <p:txBody>
          <a:bodyPr/>
          <a:lstStyle/>
          <a:p>
            <a:r>
              <a:rPr lang="en-GB" dirty="0" smtClean="0"/>
              <a:t>What is a viability test?</a:t>
            </a:r>
            <a:endParaRPr lang="en-GB" dirty="0"/>
          </a:p>
        </p:txBody>
      </p:sp>
      <p:sp>
        <p:nvSpPr>
          <p:cNvPr id="7" name="Slide Number Placeholder 6"/>
          <p:cNvSpPr>
            <a:spLocks noGrp="1"/>
          </p:cNvSpPr>
          <p:nvPr>
            <p:ph type="sldNum" sz="quarter" idx="15"/>
          </p:nvPr>
        </p:nvSpPr>
        <p:spPr/>
        <p:txBody>
          <a:bodyPr/>
          <a:lstStyle/>
          <a:p>
            <a:fld id="{37375A8A-23F4-4063-BF5D-AACA5B32A470}" type="slidenum">
              <a:rPr lang="en-US" smtClean="0"/>
              <a:pPr/>
              <a:t>6</a:t>
            </a:fld>
            <a:endParaRPr lang="en-US" dirty="0"/>
          </a:p>
        </p:txBody>
      </p:sp>
      <p:pic>
        <p:nvPicPr>
          <p:cNvPr id="8" name="Picture 3"/>
          <p:cNvPicPr>
            <a:picLocks noChangeAspect="1" noChangeArrowheads="1"/>
          </p:cNvPicPr>
          <p:nvPr/>
        </p:nvPicPr>
        <p:blipFill>
          <a:blip r:embed="rId2" cstate="print"/>
          <a:srcRect/>
          <a:stretch>
            <a:fillRect/>
          </a:stretch>
        </p:blipFill>
        <p:spPr bwMode="auto">
          <a:xfrm>
            <a:off x="5505650" y="2053022"/>
            <a:ext cx="2974207" cy="419407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62292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Principles of economic viability testing</a:t>
            </a:r>
            <a:endParaRPr lang="en-GB" dirty="0"/>
          </a:p>
        </p:txBody>
      </p:sp>
      <p:sp>
        <p:nvSpPr>
          <p:cNvPr id="4" name="Slide Number Placeholder 3"/>
          <p:cNvSpPr>
            <a:spLocks noGrp="1"/>
          </p:cNvSpPr>
          <p:nvPr>
            <p:ph type="sldNum" sz="quarter" idx="14"/>
          </p:nvPr>
        </p:nvSpPr>
        <p:spPr/>
        <p:txBody>
          <a:bodyPr/>
          <a:lstStyle/>
          <a:p>
            <a:fld id="{37375A8A-23F4-4063-BF5D-AACA5B32A470}" type="slidenum">
              <a:rPr lang="en-US" smtClean="0"/>
              <a:pPr/>
              <a:t>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50850" y="1485958"/>
            <a:ext cx="8118997" cy="4684036"/>
          </a:xfrm>
          <a:prstGeom prst="rect">
            <a:avLst/>
          </a:prstGeom>
          <a:noFill/>
          <a:ln w="9525">
            <a:noFill/>
            <a:miter lim="800000"/>
            <a:headEnd/>
            <a:tailEnd/>
          </a:ln>
        </p:spPr>
      </p:pic>
    </p:spTree>
    <p:extLst>
      <p:ext uri="{BB962C8B-B14F-4D97-AF65-F5344CB8AC3E}">
        <p14:creationId xmlns:p14="http://schemas.microsoft.com/office/powerpoint/2010/main" val="204890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851" y="422274"/>
            <a:ext cx="8235950" cy="377825"/>
          </a:xfrm>
        </p:spPr>
        <p:txBody>
          <a:bodyPr/>
          <a:lstStyle/>
          <a:p>
            <a:r>
              <a:rPr lang="en-GB" dirty="0" smtClean="0"/>
              <a:t>C&amp;W Approach for Typology Viability Testin</a:t>
            </a:r>
            <a:r>
              <a:rPr lang="en-GB" dirty="0"/>
              <a:t>g</a:t>
            </a:r>
          </a:p>
        </p:txBody>
      </p:sp>
      <p:sp>
        <p:nvSpPr>
          <p:cNvPr id="4" name="Slide Number Placeholder 3"/>
          <p:cNvSpPr>
            <a:spLocks noGrp="1"/>
          </p:cNvSpPr>
          <p:nvPr>
            <p:ph type="sldNum" sz="quarter" idx="14"/>
          </p:nvPr>
        </p:nvSpPr>
        <p:spPr>
          <a:xfrm>
            <a:off x="7640910" y="6356349"/>
            <a:ext cx="606056" cy="327217"/>
          </a:xfrm>
        </p:spPr>
        <p:txBody>
          <a:bodyPr/>
          <a:lstStyle/>
          <a:p>
            <a:fld id="{37375A8A-23F4-4063-BF5D-AACA5B32A470}" type="slidenum">
              <a:rPr lang="en-US" smtClean="0"/>
              <a:pPr/>
              <a:t>8</a:t>
            </a:fld>
            <a:endParaRPr lang="en-US" dirty="0"/>
          </a:p>
        </p:txBody>
      </p:sp>
      <p:sp>
        <p:nvSpPr>
          <p:cNvPr id="15" name="Rectangle 14"/>
          <p:cNvSpPr/>
          <p:nvPr/>
        </p:nvSpPr>
        <p:spPr bwMode="auto">
          <a:xfrm>
            <a:off x="3399427" y="2238166"/>
            <a:ext cx="2160587" cy="967424"/>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The Gross </a:t>
            </a:r>
            <a:r>
              <a:rPr kumimoji="0" lang="en-GB" sz="1800" b="0" i="0" u="none" strike="noStrike" kern="0" cap="none" spc="0" normalizeH="0" baseline="0" noProof="0" dirty="0">
                <a:ln>
                  <a:noFill/>
                </a:ln>
                <a:solidFill>
                  <a:prstClr val="white"/>
                </a:solidFill>
                <a:effectLst/>
                <a:uLnTx/>
                <a:uFillTx/>
                <a:latin typeface="Calibri"/>
                <a:ea typeface="+mn-ea"/>
                <a:cs typeface="+mn-cs"/>
              </a:rPr>
              <a:t>Development Value</a:t>
            </a:r>
          </a:p>
        </p:txBody>
      </p:sp>
      <p:sp>
        <p:nvSpPr>
          <p:cNvPr id="16" name="Rectangle 15"/>
          <p:cNvSpPr/>
          <p:nvPr/>
        </p:nvSpPr>
        <p:spPr bwMode="auto">
          <a:xfrm>
            <a:off x="3399427" y="3462128"/>
            <a:ext cx="2160587" cy="1428993"/>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Less all </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development costs </a:t>
            </a:r>
            <a:r>
              <a:rPr kumimoji="0" lang="en-GB" sz="1800" b="0" i="0" u="none" strike="noStrike" kern="0" cap="none" spc="0" normalizeH="0" baseline="0" noProof="0" dirty="0">
                <a:ln>
                  <a:noFill/>
                </a:ln>
                <a:solidFill>
                  <a:prstClr val="white"/>
                </a:solidFill>
                <a:effectLst/>
                <a:uLnTx/>
                <a:uFillTx/>
                <a:latin typeface="Calibri"/>
                <a:ea typeface="+mn-ea"/>
                <a:cs typeface="+mn-cs"/>
              </a:rPr>
              <a:t>including </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profit and  planning requirements (including CIL)</a:t>
            </a: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Rectangle 16"/>
          <p:cNvSpPr/>
          <p:nvPr/>
        </p:nvSpPr>
        <p:spPr bwMode="auto">
          <a:xfrm>
            <a:off x="3397249" y="5169331"/>
            <a:ext cx="2160587" cy="967424"/>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noProof="0" dirty="0" smtClean="0">
                <a:solidFill>
                  <a:prstClr val="white"/>
                </a:solidFill>
                <a:latin typeface="Calibri"/>
              </a:rPr>
              <a:t>Equals the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residual </a:t>
            </a:r>
            <a:r>
              <a:rPr lang="en-GB" kern="0" dirty="0" smtClean="0">
                <a:solidFill>
                  <a:prstClr val="white"/>
                </a:solidFill>
                <a:latin typeface="Calibri"/>
              </a:rPr>
              <a:t>land</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 </a:t>
            </a:r>
            <a:r>
              <a:rPr kumimoji="0" lang="en-GB" sz="1800" b="0" i="0" u="none" strike="noStrike" kern="0" cap="none" spc="0" normalizeH="0" baseline="0" noProof="0" dirty="0">
                <a:ln>
                  <a:noFill/>
                </a:ln>
                <a:solidFill>
                  <a:prstClr val="white"/>
                </a:solidFill>
                <a:effectLst/>
                <a:uLnTx/>
                <a:uFillTx/>
                <a:latin typeface="Calibri"/>
                <a:ea typeface="+mn-ea"/>
                <a:cs typeface="+mn-cs"/>
              </a:rPr>
              <a:t>value  (</a:t>
            </a:r>
            <a:r>
              <a:rPr kumimoji="0" lang="en-GB" sz="1800" b="0" i="0" u="none" strike="noStrike" kern="0" cap="none" spc="0" normalizeH="0" baseline="0" noProof="0" dirty="0" smtClean="0">
                <a:ln>
                  <a:noFill/>
                </a:ln>
                <a:solidFill>
                  <a:prstClr val="white"/>
                </a:solidFill>
                <a:effectLst/>
                <a:uLnTx/>
                <a:uFillTx/>
                <a:latin typeface="Calibri"/>
                <a:ea typeface="+mn-ea"/>
                <a:cs typeface="+mn-cs"/>
              </a:rPr>
              <a:t>RLV</a:t>
            </a:r>
            <a:r>
              <a:rPr kumimoji="0" lang="en-GB" sz="1800" b="0" i="0" u="none" strike="noStrike" kern="0" cap="none" spc="0" normalizeH="0" baseline="0" noProof="0" dirty="0">
                <a:ln>
                  <a:noFill/>
                </a:ln>
                <a:solidFill>
                  <a:prstClr val="white"/>
                </a:solidFill>
                <a:effectLst/>
                <a:uLnTx/>
                <a:uFillTx/>
                <a:latin typeface="Calibri"/>
                <a:ea typeface="+mn-ea"/>
                <a:cs typeface="+mn-cs"/>
              </a:rPr>
              <a:t>)</a:t>
            </a:r>
          </a:p>
        </p:txBody>
      </p:sp>
      <p:sp>
        <p:nvSpPr>
          <p:cNvPr id="18" name="Rectangle 17"/>
          <p:cNvSpPr/>
          <p:nvPr/>
        </p:nvSpPr>
        <p:spPr bwMode="auto">
          <a:xfrm>
            <a:off x="3399427" y="1517441"/>
            <a:ext cx="2160587" cy="516433"/>
          </a:xfrm>
          <a:prstGeom prst="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Calculate Residual Land Value (RLV)</a:t>
            </a:r>
            <a:endParaRPr kumimoji="0" lang="en-GB" sz="1800" b="0" i="0" u="none" strike="noStrike" kern="0" cap="none" spc="0" normalizeH="0" baseline="0" noProof="0" dirty="0">
              <a:ln>
                <a:noFill/>
              </a:ln>
              <a:solidFill>
                <a:srgbClr val="4F81BD"/>
              </a:solidFill>
              <a:effectLst/>
              <a:uLnTx/>
              <a:uFillTx/>
              <a:latin typeface="Calibri"/>
              <a:ea typeface="+mn-ea"/>
              <a:cs typeface="+mn-cs"/>
            </a:endParaRPr>
          </a:p>
        </p:txBody>
      </p:sp>
      <p:sp>
        <p:nvSpPr>
          <p:cNvPr id="19" name="Pentagon 18"/>
          <p:cNvSpPr/>
          <p:nvPr/>
        </p:nvSpPr>
        <p:spPr>
          <a:xfrm>
            <a:off x="5981252" y="1379120"/>
            <a:ext cx="277402" cy="4977229"/>
          </a:xfrm>
          <a:prstGeom prst="homePlate">
            <a:avLst/>
          </a:prstGeom>
          <a:noFill/>
          <a:ln w="25400" cap="flat" cmpd="sng" algn="ctr">
            <a:solidFill>
              <a:srgbClr val="4F81BD">
                <a:shade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Is the RLV sufficient?</a:t>
            </a:r>
            <a:endParaRPr kumimoji="0" lang="en-GB" sz="1800" b="0" i="0" u="none" strike="noStrike" kern="0" cap="none" spc="0" normalizeH="0" baseline="0" noProof="0" dirty="0" smtClean="0">
              <a:ln>
                <a:noFill/>
              </a:ln>
              <a:solidFill>
                <a:srgbClr val="4F81BD"/>
              </a:solidFill>
              <a:effectLst/>
              <a:uLnTx/>
              <a:uFillTx/>
              <a:latin typeface="Calibri"/>
              <a:ea typeface="+mn-ea"/>
              <a:cs typeface="+mn-cs"/>
            </a:endParaRPr>
          </a:p>
        </p:txBody>
      </p:sp>
      <p:sp>
        <p:nvSpPr>
          <p:cNvPr id="20" name="Rectangle 19"/>
          <p:cNvSpPr/>
          <p:nvPr/>
        </p:nvSpPr>
        <p:spPr bwMode="auto">
          <a:xfrm>
            <a:off x="692186" y="2238167"/>
            <a:ext cx="1871662" cy="462460"/>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Value areas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1" name="Rectangle 20"/>
          <p:cNvSpPr/>
          <p:nvPr/>
        </p:nvSpPr>
        <p:spPr bwMode="auto">
          <a:xfrm>
            <a:off x="692186" y="1517441"/>
            <a:ext cx="1871662" cy="516433"/>
          </a:xfrm>
          <a:prstGeom prst="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srgbClr val="4F81BD"/>
                </a:solidFill>
                <a:effectLst/>
                <a:uLnTx/>
                <a:uFillTx/>
                <a:latin typeface="Calibri"/>
                <a:ea typeface="+mn-ea"/>
                <a:cs typeface="+mn-cs"/>
              </a:rPr>
              <a:t>Research Inputs &amp; Factors</a:t>
            </a:r>
            <a:endParaRPr kumimoji="0" lang="en-GB" sz="1800" b="0" i="0" u="none" strike="noStrike" kern="0" cap="none" spc="0" normalizeH="0" baseline="0" noProof="0" dirty="0">
              <a:ln>
                <a:noFill/>
              </a:ln>
              <a:solidFill>
                <a:srgbClr val="4F81BD"/>
              </a:solidFill>
              <a:effectLst/>
              <a:uLnTx/>
              <a:uFillTx/>
              <a:latin typeface="Calibri"/>
              <a:ea typeface="+mn-ea"/>
              <a:cs typeface="+mn-cs"/>
            </a:endParaRPr>
          </a:p>
        </p:txBody>
      </p:sp>
      <p:sp>
        <p:nvSpPr>
          <p:cNvPr id="22" name="Rectangle 21"/>
          <p:cNvSpPr/>
          <p:nvPr/>
        </p:nvSpPr>
        <p:spPr bwMode="auto">
          <a:xfrm>
            <a:off x="692186" y="2898667"/>
            <a:ext cx="1871662" cy="89193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smtClean="0">
                <a:ln>
                  <a:noFill/>
                </a:ln>
                <a:solidFill>
                  <a:prstClr val="white"/>
                </a:solidFill>
                <a:effectLst/>
                <a:uLnTx/>
                <a:uFillTx/>
                <a:latin typeface="Calibri"/>
                <a:ea typeface="+mn-ea"/>
                <a:cs typeface="+mn-cs"/>
              </a:rPr>
              <a:t>Scheme</a:t>
            </a:r>
            <a:r>
              <a:rPr lang="en-GB" kern="0" dirty="0" smtClean="0">
                <a:solidFill>
                  <a:prstClr val="white"/>
                </a:solidFill>
                <a:latin typeface="Calibri"/>
              </a:rPr>
              <a:t> Typologies</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bwMode="auto">
          <a:xfrm>
            <a:off x="692186" y="4061409"/>
            <a:ext cx="1871662" cy="89193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smtClean="0">
                <a:solidFill>
                  <a:prstClr val="white"/>
                </a:solidFill>
                <a:latin typeface="Calibri"/>
              </a:rPr>
              <a:t>Draft Local Plan </a:t>
            </a:r>
            <a:r>
              <a:rPr lang="en-GB" kern="0" dirty="0" smtClean="0">
                <a:solidFill>
                  <a:prstClr val="white"/>
                </a:solidFill>
                <a:latin typeface="Calibri"/>
              </a:rPr>
              <a:t>Policy</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4" name="Rectangle 23"/>
          <p:cNvSpPr/>
          <p:nvPr/>
        </p:nvSpPr>
        <p:spPr bwMode="auto">
          <a:xfrm>
            <a:off x="692186" y="5211451"/>
            <a:ext cx="1871662" cy="891931"/>
          </a:xfrm>
          <a:prstGeom prst="rect">
            <a:avLst/>
          </a:prstGeom>
          <a:solidFill>
            <a:srgbClr val="4F81BD"/>
          </a:solid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kern="0" dirty="0" smtClean="0">
                <a:solidFill>
                  <a:prstClr val="white"/>
                </a:solidFill>
                <a:latin typeface="Calibri"/>
              </a:rPr>
              <a:t>Appraisal assumptions / sensitivities</a:t>
            </a:r>
            <a:endParaRPr kumimoji="0" lang="en-GB"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25" name="Rectangle 24"/>
          <p:cNvSpPr/>
          <p:nvPr/>
        </p:nvSpPr>
        <p:spPr>
          <a:xfrm>
            <a:off x="494650" y="1372978"/>
            <a:ext cx="2247900" cy="4977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p:txBody>
      </p:sp>
      <p:sp>
        <p:nvSpPr>
          <p:cNvPr id="26" name="Rectangle 25"/>
          <p:cNvSpPr/>
          <p:nvPr/>
        </p:nvSpPr>
        <p:spPr>
          <a:xfrm>
            <a:off x="3192366" y="1379120"/>
            <a:ext cx="2570963" cy="49772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p:txBody>
      </p:sp>
      <p:grpSp>
        <p:nvGrpSpPr>
          <p:cNvPr id="27" name="Group 26"/>
          <p:cNvGrpSpPr/>
          <p:nvPr/>
        </p:nvGrpSpPr>
        <p:grpSpPr>
          <a:xfrm>
            <a:off x="6355939" y="1372977"/>
            <a:ext cx="2330861" cy="4982734"/>
            <a:chOff x="6275073" y="1379121"/>
            <a:chExt cx="2330861" cy="5553841"/>
          </a:xfrm>
        </p:grpSpPr>
        <p:sp>
          <p:nvSpPr>
            <p:cNvPr id="28" name="Rectangle 27"/>
            <p:cNvSpPr/>
            <p:nvPr/>
          </p:nvSpPr>
          <p:spPr bwMode="auto">
            <a:xfrm>
              <a:off x="6453303" y="4937884"/>
              <a:ext cx="2016125" cy="1751026"/>
            </a:xfrm>
            <a:prstGeom prst="rect">
              <a:avLst/>
            </a:prstGeom>
            <a:noFill/>
            <a:ln w="25400" cap="flat" cmpd="sng" algn="ctr">
              <a:solidFill>
                <a:srgbClr val="4F81BD">
                  <a:shade val="50000"/>
                </a:srgbClr>
              </a:solidFill>
              <a:prstDash val="solid"/>
            </a:ln>
            <a:effectLst/>
          </p:spPr>
          <p:txBody>
            <a:bodyPr anchor="ctr"/>
            <a:lstStyle/>
            <a:p>
              <a:pPr lvl="0" algn="ctr">
                <a:defRPr/>
              </a:pPr>
              <a:endParaRPr lang="en-GB" sz="1600" kern="0" noProof="0" dirty="0" smtClean="0">
                <a:solidFill>
                  <a:srgbClr val="00B050"/>
                </a:solidFill>
                <a:latin typeface="Calibri"/>
              </a:endParaRPr>
            </a:p>
            <a:p>
              <a:pPr lvl="0" algn="ctr">
                <a:defRPr/>
              </a:pPr>
              <a:r>
                <a:rPr lang="en-GB" sz="1600" kern="0" noProof="0" dirty="0" smtClean="0">
                  <a:solidFill>
                    <a:srgbClr val="00B050"/>
                  </a:solidFill>
                  <a:latin typeface="Calibri"/>
                </a:rPr>
                <a:t>If £ + /</a:t>
              </a:r>
              <a:r>
                <a:rPr lang="en-GB" sz="1600" kern="0" noProof="0" dirty="0" err="1" smtClean="0">
                  <a:solidFill>
                    <a:srgbClr val="00B050"/>
                  </a:solidFill>
                  <a:latin typeface="Calibri"/>
                </a:rPr>
                <a:t>ve</a:t>
              </a:r>
              <a:r>
                <a:rPr lang="en-GB" sz="1600" kern="0" noProof="0" dirty="0" smtClean="0">
                  <a:solidFill>
                    <a:prstClr val="white"/>
                  </a:solidFill>
                  <a:latin typeface="Calibri"/>
                </a:rPr>
                <a:t>  -</a:t>
              </a:r>
              <a:r>
                <a:rPr lang="en-GB" sz="1600" kern="0" noProof="0" dirty="0" smtClean="0">
                  <a:solidFill>
                    <a:srgbClr val="0093B2"/>
                  </a:solidFill>
                  <a:latin typeface="Calibri"/>
                </a:rPr>
                <a:t> </a:t>
              </a:r>
              <a:r>
                <a:rPr lang="en-GB" sz="1600" kern="0" noProof="0" dirty="0" smtClean="0">
                  <a:solidFill>
                    <a:srgbClr val="4F81BD"/>
                  </a:solidFill>
                  <a:latin typeface="Calibri"/>
                </a:rPr>
                <a:t> - </a:t>
              </a:r>
              <a:r>
                <a:rPr lang="en-GB" sz="1600" kern="0" dirty="0" smtClean="0">
                  <a:solidFill>
                    <a:srgbClr val="4F81BD"/>
                  </a:solidFill>
                  <a:latin typeface="Calibri"/>
                </a:rPr>
                <a:t>Viable</a:t>
              </a:r>
              <a:endParaRPr kumimoji="0" lang="en-GB" sz="1600" b="0" i="0" u="none" strike="noStrike" kern="0" cap="none" spc="0" normalizeH="0" baseline="0" dirty="0" smtClean="0">
                <a:ln>
                  <a:noFill/>
                </a:ln>
                <a:solidFill>
                  <a:srgbClr val="FF0000"/>
                </a:solidFill>
                <a:effectLst/>
                <a:uLnTx/>
                <a:uFillTx/>
                <a:latin typeface="Calibri"/>
              </a:endParaRPr>
            </a:p>
            <a:p>
              <a:pPr algn="ctr">
                <a:defRPr/>
              </a:pPr>
              <a:endParaRPr kumimoji="0" lang="en-GB" sz="1600" b="0" i="0" u="none" strike="noStrike" kern="0" cap="none" spc="0" normalizeH="0" baseline="0" dirty="0" smtClean="0">
                <a:ln>
                  <a:noFill/>
                </a:ln>
                <a:solidFill>
                  <a:srgbClr val="FF0000"/>
                </a:solidFill>
                <a:effectLst/>
                <a:uLnTx/>
                <a:uFillTx/>
                <a:latin typeface="Calibri"/>
              </a:endParaRPr>
            </a:p>
            <a:p>
              <a:pPr algn="ctr">
                <a:defRPr/>
              </a:pPr>
              <a:r>
                <a:rPr kumimoji="0" lang="en-GB" sz="1600" b="0" i="0" u="none" strike="noStrike" kern="0" cap="none" spc="0" normalizeH="0" baseline="0" dirty="0" smtClean="0">
                  <a:ln>
                    <a:noFill/>
                  </a:ln>
                  <a:solidFill>
                    <a:srgbClr val="FF0000"/>
                  </a:solidFill>
                  <a:effectLst/>
                  <a:uLnTx/>
                  <a:uFillTx/>
                  <a:latin typeface="Calibri"/>
                </a:rPr>
                <a:t>If £-</a:t>
              </a:r>
              <a:r>
                <a:rPr kumimoji="0" lang="en-GB" sz="1600" b="0" i="0" u="none" strike="noStrike" kern="0" cap="none" spc="0" normalizeH="0" dirty="0" smtClean="0">
                  <a:ln>
                    <a:noFill/>
                  </a:ln>
                  <a:solidFill>
                    <a:srgbClr val="FF0000"/>
                  </a:solidFill>
                  <a:effectLst/>
                  <a:uLnTx/>
                  <a:uFillTx/>
                  <a:latin typeface="Calibri"/>
                </a:rPr>
                <a:t> / </a:t>
              </a:r>
              <a:r>
                <a:rPr kumimoji="0" lang="en-GB" sz="1600" b="0" i="0" u="none" strike="noStrike" kern="0" cap="none" spc="0" normalizeH="0" baseline="0" dirty="0" err="1" smtClean="0">
                  <a:ln>
                    <a:noFill/>
                  </a:ln>
                  <a:solidFill>
                    <a:srgbClr val="FF0000"/>
                  </a:solidFill>
                  <a:effectLst/>
                  <a:uLnTx/>
                  <a:uFillTx/>
                  <a:latin typeface="Calibri"/>
                </a:rPr>
                <a:t>ve</a:t>
              </a:r>
              <a:r>
                <a:rPr kumimoji="0" lang="en-GB" sz="1600" b="0" i="0" u="none" strike="noStrike" kern="0" cap="none" spc="0" normalizeH="0" baseline="0" dirty="0" smtClean="0">
                  <a:ln>
                    <a:noFill/>
                  </a:ln>
                  <a:solidFill>
                    <a:srgbClr val="FF0000"/>
                  </a:solidFill>
                  <a:effectLst/>
                  <a:uLnTx/>
                  <a:uFillTx/>
                  <a:latin typeface="Calibri"/>
                </a:rPr>
                <a:t> -</a:t>
              </a:r>
              <a:r>
                <a:rPr kumimoji="0" lang="en-GB" sz="1600" b="0" i="0" u="none" strike="noStrike" kern="0" cap="none" spc="0" normalizeH="0" dirty="0" smtClean="0">
                  <a:ln>
                    <a:noFill/>
                  </a:ln>
                  <a:solidFill>
                    <a:srgbClr val="FF0000"/>
                  </a:solidFill>
                  <a:effectLst/>
                  <a:uLnTx/>
                  <a:uFillTx/>
                  <a:latin typeface="Calibri"/>
                </a:rPr>
                <a:t> </a:t>
              </a:r>
              <a:r>
                <a:rPr lang="en-GB" sz="1600" kern="0" dirty="0" smtClean="0">
                  <a:solidFill>
                    <a:srgbClr val="4F81BD"/>
                  </a:solidFill>
                  <a:latin typeface="Calibri"/>
                </a:rPr>
                <a:t>Not Viable (Sense Test e.g. lower affordable housing)</a:t>
              </a:r>
              <a:endParaRPr lang="en-GB" sz="1600" kern="0" dirty="0">
                <a:solidFill>
                  <a:srgbClr val="0093B2"/>
                </a:solidFill>
                <a:latin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0000"/>
                </a:solidFill>
                <a:effectLst/>
                <a:uLnTx/>
                <a:uFillTx/>
                <a:latin typeface="Calibri"/>
                <a:ea typeface="+mn-ea"/>
                <a:cs typeface="+mn-cs"/>
              </a:endParaRPr>
            </a:p>
          </p:txBody>
        </p:sp>
        <p:sp>
          <p:nvSpPr>
            <p:cNvPr id="29" name="Rectangle 28"/>
            <p:cNvSpPr/>
            <p:nvPr/>
          </p:nvSpPr>
          <p:spPr bwMode="auto">
            <a:xfrm>
              <a:off x="6360211" y="1517441"/>
              <a:ext cx="2160587" cy="1562241"/>
            </a:xfrm>
            <a:prstGeom prst="rect">
              <a:avLst/>
            </a:prstGeom>
            <a:solidFill>
              <a:sysClr val="window" lastClr="FFFFFF"/>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Compare RLV with the return for a “willing landowner” (Benchmark Site Value (BLV))</a:t>
              </a:r>
              <a:endParaRPr kumimoji="0" lang="en-GB" sz="1800" b="0" i="0" u="none" strike="noStrike" kern="0" cap="none" spc="0" normalizeH="0" baseline="0" noProof="0" dirty="0">
                <a:ln>
                  <a:noFill/>
                </a:ln>
                <a:solidFill>
                  <a:srgbClr val="4F81BD"/>
                </a:solidFill>
                <a:effectLst/>
                <a:uLnTx/>
                <a:uFillTx/>
                <a:latin typeface="Calibri"/>
                <a:ea typeface="+mn-ea"/>
                <a:cs typeface="+mn-cs"/>
              </a:endParaRPr>
            </a:p>
          </p:txBody>
        </p:sp>
        <p:sp>
          <p:nvSpPr>
            <p:cNvPr id="30" name="Rectangle 29"/>
            <p:cNvSpPr/>
            <p:nvPr/>
          </p:nvSpPr>
          <p:spPr bwMode="auto">
            <a:xfrm>
              <a:off x="6432440" y="3206424"/>
              <a:ext cx="2016125" cy="1604717"/>
            </a:xfrm>
            <a:prstGeom prst="rect">
              <a:avLst/>
            </a:prstGeom>
            <a:noFill/>
            <a:ln w="25400" cap="flat" cmpd="sng" algn="ctr">
              <a:solidFill>
                <a:srgbClr val="4F81BD">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Residual Land Value </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a:solidFill>
                    <a:srgbClr val="4F81BD"/>
                  </a:solidFill>
                  <a:latin typeface="Calibri"/>
                </a:rPr>
                <a:t>l</a:t>
              </a:r>
              <a:r>
                <a:rPr lang="en-GB" kern="0" dirty="0" smtClean="0">
                  <a:solidFill>
                    <a:srgbClr val="4F81BD"/>
                  </a:solidFill>
                  <a:latin typeface="Calibri"/>
                </a:rPr>
                <a:t>ess </a:t>
              </a:r>
            </a:p>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Benchmark Land Value</a:t>
              </a:r>
              <a:endParaRPr kumimoji="0" lang="en-GB" sz="1800" b="0" i="0" u="none" strike="noStrike" kern="0" cap="none" spc="0" normalizeH="0" baseline="0" noProof="0" dirty="0" smtClean="0">
                <a:ln>
                  <a:noFill/>
                </a:ln>
                <a:solidFill>
                  <a:srgbClr val="4F81BD"/>
                </a:solidFill>
                <a:effectLst/>
                <a:uLnTx/>
                <a:uFillTx/>
                <a:latin typeface="Calibri"/>
                <a:ea typeface="+mn-ea"/>
                <a:cs typeface="+mn-cs"/>
              </a:endParaRPr>
            </a:p>
          </p:txBody>
        </p:sp>
        <p:sp>
          <p:nvSpPr>
            <p:cNvPr id="32" name="Rectangle 31"/>
            <p:cNvSpPr/>
            <p:nvPr/>
          </p:nvSpPr>
          <p:spPr>
            <a:xfrm>
              <a:off x="6275073" y="1379121"/>
              <a:ext cx="2330861" cy="5553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p>
          </p:txBody>
        </p:sp>
      </p:grpSp>
      <p:sp>
        <p:nvSpPr>
          <p:cNvPr id="33" name="Pentagon 32"/>
          <p:cNvSpPr/>
          <p:nvPr/>
        </p:nvSpPr>
        <p:spPr>
          <a:xfrm>
            <a:off x="2852448" y="1379120"/>
            <a:ext cx="277402" cy="4977229"/>
          </a:xfrm>
          <a:prstGeom prst="homePlate">
            <a:avLst/>
          </a:prstGeom>
          <a:noFill/>
          <a:ln w="25400" cap="flat" cmpd="sng" algn="ctr">
            <a:solidFill>
              <a:srgbClr val="4F81BD">
                <a:shade val="50000"/>
              </a:srgbClr>
            </a:solid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kern="0" dirty="0" smtClean="0">
                <a:solidFill>
                  <a:srgbClr val="4F81BD"/>
                </a:solidFill>
                <a:latin typeface="Calibri"/>
              </a:rPr>
              <a:t>Input to Calculate RLV</a:t>
            </a:r>
            <a:endParaRPr kumimoji="0" lang="en-GB" sz="1800" b="0" i="0" u="none" strike="noStrike" kern="0" cap="none" spc="0" normalizeH="0" baseline="0" noProof="0" dirty="0" smtClean="0">
              <a:ln>
                <a:noFill/>
              </a:ln>
              <a:solidFill>
                <a:srgbClr val="4F81BD"/>
              </a:solidFill>
              <a:effectLst/>
              <a:uLnTx/>
              <a:uFillTx/>
              <a:latin typeface="Calibri"/>
              <a:ea typeface="+mn-ea"/>
              <a:cs typeface="+mn-cs"/>
            </a:endParaRPr>
          </a:p>
        </p:txBody>
      </p:sp>
    </p:spTree>
    <p:extLst>
      <p:ext uri="{BB962C8B-B14F-4D97-AF65-F5344CB8AC3E}">
        <p14:creationId xmlns:p14="http://schemas.microsoft.com/office/powerpoint/2010/main" val="1043900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Approach to Residential Typologies</a:t>
            </a:r>
            <a:endParaRPr lang="en-US" dirty="0"/>
          </a:p>
        </p:txBody>
      </p:sp>
      <p:sp>
        <p:nvSpPr>
          <p:cNvPr id="4" name="Text Placeholder 3"/>
          <p:cNvSpPr>
            <a:spLocks noGrp="1"/>
          </p:cNvSpPr>
          <p:nvPr>
            <p:ph type="body" sz="quarter" idx="12"/>
          </p:nvPr>
        </p:nvSpPr>
        <p:spPr>
          <a:xfrm>
            <a:off x="450850" y="1649184"/>
            <a:ext cx="8219715" cy="2502937"/>
          </a:xfrm>
        </p:spPr>
        <p:txBody>
          <a:bodyPr/>
          <a:lstStyle/>
          <a:p>
            <a:pPr marL="0" indent="0"/>
            <a:r>
              <a:rPr lang="en-GB" dirty="0">
                <a:solidFill>
                  <a:schemeClr val="tx1"/>
                </a:solidFill>
              </a:rPr>
              <a:t>Drawing on individual site assessments undertaken through an Environmental Capacity and Land Availability Assessment, HLP 2036 includes a </a:t>
            </a:r>
            <a:r>
              <a:rPr lang="en-GB" dirty="0" smtClean="0">
                <a:solidFill>
                  <a:schemeClr val="tx1"/>
                </a:solidFill>
              </a:rPr>
              <a:t>package </a:t>
            </a:r>
            <a:r>
              <a:rPr lang="en-GB" dirty="0">
                <a:solidFill>
                  <a:schemeClr val="tx1"/>
                </a:solidFill>
              </a:rPr>
              <a:t>of sites proposed as capable of delivering the development strategy for the district up to 2036</a:t>
            </a:r>
            <a:r>
              <a:rPr lang="en-GB" dirty="0" smtClean="0">
                <a:solidFill>
                  <a:schemeClr val="tx1"/>
                </a:solidFill>
              </a:rPr>
              <a:t>.</a:t>
            </a:r>
          </a:p>
          <a:p>
            <a:pPr marL="0" indent="0"/>
            <a:endParaRPr lang="en-GB" dirty="0">
              <a:solidFill>
                <a:schemeClr val="tx1"/>
              </a:solidFill>
            </a:endParaRPr>
          </a:p>
          <a:p>
            <a:pPr marL="0" indent="0"/>
            <a:r>
              <a:rPr lang="en-GB" dirty="0">
                <a:solidFill>
                  <a:schemeClr val="tx1"/>
                </a:solidFill>
              </a:rPr>
              <a:t>For each site, HLP 2036 has assumed certain development densities, and the proposed modelling </a:t>
            </a:r>
            <a:r>
              <a:rPr lang="en-GB" dirty="0" smtClean="0">
                <a:solidFill>
                  <a:schemeClr val="tx1"/>
                </a:solidFill>
              </a:rPr>
              <a:t>has </a:t>
            </a:r>
            <a:r>
              <a:rPr lang="en-GB" dirty="0">
                <a:solidFill>
                  <a:schemeClr val="tx1"/>
                </a:solidFill>
              </a:rPr>
              <a:t>sought to reflect this by way of the typologies </a:t>
            </a:r>
            <a:r>
              <a:rPr lang="en-GB" dirty="0" smtClean="0">
                <a:solidFill>
                  <a:schemeClr val="tx1"/>
                </a:solidFill>
              </a:rPr>
              <a:t>tested</a:t>
            </a:r>
          </a:p>
          <a:p>
            <a:pPr marL="0" indent="0"/>
            <a:endParaRPr lang="en-GB" dirty="0" smtClean="0">
              <a:solidFill>
                <a:schemeClr val="tx1"/>
              </a:solidFill>
            </a:endParaRPr>
          </a:p>
          <a:p>
            <a:pPr marL="0" indent="0"/>
            <a:r>
              <a:rPr lang="en-GB" dirty="0">
                <a:solidFill>
                  <a:schemeClr val="tx1"/>
                </a:solidFill>
              </a:rPr>
              <a:t>On this basis, a number of different typologies will be tested to reflect the different circumstances of sites across Huntingdonshire District, as proposed in the Local Plan, </a:t>
            </a:r>
            <a:r>
              <a:rPr lang="en-GB" dirty="0" smtClean="0">
                <a:solidFill>
                  <a:schemeClr val="tx1"/>
                </a:solidFill>
              </a:rPr>
              <a:t>including</a:t>
            </a:r>
            <a:endParaRPr lang="en-GB" dirty="0">
              <a:solidFill>
                <a:schemeClr val="tx1"/>
              </a:solidFill>
            </a:endParaRPr>
          </a:p>
          <a:p>
            <a:pPr marL="0" indent="0"/>
            <a:endParaRPr lang="en-US" dirty="0"/>
          </a:p>
        </p:txBody>
      </p:sp>
    </p:spTree>
    <p:extLst>
      <p:ext uri="{BB962C8B-B14F-4D97-AF65-F5344CB8AC3E}">
        <p14:creationId xmlns:p14="http://schemas.microsoft.com/office/powerpoint/2010/main" val="19636565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67VSd6m10eRPqGWNzUSQw"/>
</p:tagLst>
</file>

<file path=ppt/theme/theme1.xml><?xml version="1.0" encoding="utf-8"?>
<a:theme xmlns:a="http://schemas.openxmlformats.org/drawingml/2006/main" name="CW Microsoft Theme 1.1">
  <a:themeElements>
    <a:clrScheme name="Custom 1">
      <a:dk1>
        <a:srgbClr val="696B6B"/>
      </a:dk1>
      <a:lt1>
        <a:srgbClr val="FFFFFF"/>
      </a:lt1>
      <a:dk2>
        <a:srgbClr val="E4002B"/>
      </a:dk2>
      <a:lt2>
        <a:srgbClr val="9BD3DD"/>
      </a:lt2>
      <a:accent1>
        <a:srgbClr val="0093B2"/>
      </a:accent1>
      <a:accent2>
        <a:srgbClr val="696B6B"/>
      </a:accent2>
      <a:accent3>
        <a:srgbClr val="A6192E"/>
      </a:accent3>
      <a:accent4>
        <a:srgbClr val="B5BD00"/>
      </a:accent4>
      <a:accent5>
        <a:srgbClr val="FF671F"/>
      </a:accent5>
      <a:accent6>
        <a:srgbClr val="003865"/>
      </a:accent6>
      <a:hlink>
        <a:srgbClr val="E4002B"/>
      </a:hlink>
      <a:folHlink>
        <a:srgbClr val="696B6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s - No Edge">
  <a:themeElements>
    <a:clrScheme name="Custom 2">
      <a:dk1>
        <a:srgbClr val="54585A"/>
      </a:dk1>
      <a:lt1>
        <a:srgbClr val="FFFFFF"/>
      </a:lt1>
      <a:dk2>
        <a:srgbClr val="E4002B"/>
      </a:dk2>
      <a:lt2>
        <a:srgbClr val="9BD3DD"/>
      </a:lt2>
      <a:accent1>
        <a:srgbClr val="0093B2"/>
      </a:accent1>
      <a:accent2>
        <a:srgbClr val="54585A"/>
      </a:accent2>
      <a:accent3>
        <a:srgbClr val="A6192E"/>
      </a:accent3>
      <a:accent4>
        <a:srgbClr val="B5BD00"/>
      </a:accent4>
      <a:accent5>
        <a:srgbClr val="FF671F"/>
      </a:accent5>
      <a:accent6>
        <a:srgbClr val="003865"/>
      </a:accent6>
      <a:hlink>
        <a:srgbClr val="E4002B"/>
      </a:hlink>
      <a:folHlink>
        <a:srgbClr val="5458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68D7909C28C344B4AB80E7305B938B" ma:contentTypeVersion="0" ma:contentTypeDescription="Create a new document." ma:contentTypeScope="" ma:versionID="fd037e864d973e5d21b5f9468664dbb7">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1ADD3-29B0-4B0A-97B3-B858472A2E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E572061-48CE-4EA1-B8A1-F23C8F865CEC}">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5F6E4827-385F-45E5-870C-EF7A141ED9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5813</TotalTime>
  <Words>1644</Words>
  <Application>Microsoft Office PowerPoint</Application>
  <PresentationFormat>On-screen Show (4:3)</PresentationFormat>
  <Paragraphs>332</Paragraphs>
  <Slides>32</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35" baseType="lpstr">
      <vt:lpstr>CW Microsoft Theme 1.1</vt:lpstr>
      <vt:lpstr>Content Layouts - No Edge</vt:lpstr>
      <vt:lpstr>think-cell Slide</vt:lpstr>
      <vt:lpstr>Local Plan (2036) Growth Viability Study Consultation on Preparation of Evidence Base  Prepared on behalf of Huntingdonshire District Council  24 April 2017</vt:lpstr>
      <vt:lpstr>PowerPoint Presentation</vt:lpstr>
      <vt:lpstr>PowerPoint Presentation</vt:lpstr>
      <vt:lpstr>Purpose and scope of instructions</vt:lpstr>
      <vt:lpstr>Viability context</vt:lpstr>
      <vt:lpstr>What is a viability test?</vt:lpstr>
      <vt:lpstr>Principles of economic viability testing</vt:lpstr>
      <vt:lpstr>C&amp;W Approach for Typology Viability Testing</vt:lpstr>
      <vt:lpstr>Approach to Residential Typologies</vt:lpstr>
      <vt:lpstr>PowerPoint Presentation</vt:lpstr>
      <vt:lpstr>Approach to Residential Typologies</vt:lpstr>
      <vt:lpstr>Approach to Residential Typologies</vt:lpstr>
      <vt:lpstr>Approach to Residential Typologies</vt:lpstr>
      <vt:lpstr>Build Costs (Houses)</vt:lpstr>
      <vt:lpstr>Build Costs (Apartments)</vt:lpstr>
      <vt:lpstr>Profit and Development Overheads</vt:lpstr>
      <vt:lpstr>Development Phasing (35dph and 40dph)</vt:lpstr>
      <vt:lpstr>Development Phasing (Other densities)</vt:lpstr>
      <vt:lpstr>Affordable Housing Policy Testing</vt:lpstr>
      <vt:lpstr>CIL Assumptions – Payment Calculation</vt:lpstr>
      <vt:lpstr>CIL Assumptions – Payment Timing</vt:lpstr>
      <vt:lpstr>Section 106 – Assumptions</vt:lpstr>
      <vt:lpstr>Other Policy standards with Direct Cost Implications</vt:lpstr>
      <vt:lpstr>Proposed land value benchmarks</vt:lpstr>
      <vt:lpstr>Proposed land value benchmarks</vt:lpstr>
      <vt:lpstr>C&amp;W Approach for Typology Viability Testing</vt:lpstr>
      <vt:lpstr>Cushman &amp; Wakefield approach</vt:lpstr>
      <vt:lpstr>Implications of testing and results for policy</vt:lpstr>
      <vt:lpstr>PowerPoint Presentation</vt:lpstr>
      <vt:lpstr>PowerPoint Presentation</vt:lpstr>
      <vt:lpstr>Timetable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Daily, Krissy</dc:creator>
  <cp:lastModifiedBy>Hanna, Sarah (3C ICT)</cp:lastModifiedBy>
  <cp:revision>210</cp:revision>
  <cp:lastPrinted>2017-04-07T15:45:29Z</cp:lastPrinted>
  <dcterms:created xsi:type="dcterms:W3CDTF">2014-12-01T19:10:47Z</dcterms:created>
  <dcterms:modified xsi:type="dcterms:W3CDTF">2017-04-24T15:33:23Z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bc45d6b7-9faf-473c-b7e7-b45fd35140a7</vt:lpwstr>
  </property>
  <property fmtid="{D5CDD505-2E9C-101B-9397-08002B2CF9AE}" pid="3" name="ContentTypeId">
    <vt:lpwstr>0x0101000B68D7909C28C344B4AB80E7305B938B</vt:lpwstr>
  </property>
</Properties>
</file>